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85" autoAdjust="0"/>
    <p:restoredTop sz="94660"/>
  </p:normalViewPr>
  <p:slideViewPr>
    <p:cSldViewPr>
      <p:cViewPr varScale="1">
        <p:scale>
          <a:sx n="108" d="100"/>
          <a:sy n="108" d="100"/>
        </p:scale>
        <p:origin x="190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ubstituent dată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42C407-AB2E-49EE-8B75-DEF446F37BF9}" type="datetimeFigureOut">
              <a:rPr lang="en-US" smtClean="0"/>
              <a:t>11/13/2017</a:t>
            </a:fld>
            <a:endParaRPr lang="en-US"/>
          </a:p>
        </p:txBody>
      </p:sp>
      <p:sp>
        <p:nvSpPr>
          <p:cNvPr id="4" name="Substituent imagine diapozitiv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ubstituent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6" name="Substituent subsol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ubstituent număr diapozitiv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508CA8-DFEF-4A40-AE62-5389B9DF244F}" type="slidenum">
              <a:rPr lang="en-US" smtClean="0"/>
              <a:t>‹#›</a:t>
            </a:fld>
            <a:endParaRPr lang="en-US"/>
          </a:p>
        </p:txBody>
      </p:sp>
    </p:spTree>
    <p:extLst>
      <p:ext uri="{BB962C8B-B14F-4D97-AF65-F5344CB8AC3E}">
        <p14:creationId xmlns:p14="http://schemas.microsoft.com/office/powerpoint/2010/main" val="1182979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en-US" dirty="0"/>
          </a:p>
        </p:txBody>
      </p:sp>
      <p:sp>
        <p:nvSpPr>
          <p:cNvPr id="4" name="Substituent număr diapozitiv 3"/>
          <p:cNvSpPr>
            <a:spLocks noGrp="1"/>
          </p:cNvSpPr>
          <p:nvPr>
            <p:ph type="sldNum" sz="quarter" idx="10"/>
          </p:nvPr>
        </p:nvSpPr>
        <p:spPr/>
        <p:txBody>
          <a:bodyPr/>
          <a:lstStyle/>
          <a:p>
            <a:fld id="{8D508CA8-DFEF-4A40-AE62-5389B9DF244F}" type="slidenum">
              <a:rPr lang="en-US" smtClean="0"/>
              <a:t>8</a:t>
            </a:fld>
            <a:endParaRPr lang="en-US"/>
          </a:p>
        </p:txBody>
      </p:sp>
    </p:spTree>
    <p:extLst>
      <p:ext uri="{BB962C8B-B14F-4D97-AF65-F5344CB8AC3E}">
        <p14:creationId xmlns:p14="http://schemas.microsoft.com/office/powerpoint/2010/main" val="91070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en-US" dirty="0"/>
          </a:p>
        </p:txBody>
      </p:sp>
      <p:sp>
        <p:nvSpPr>
          <p:cNvPr id="4" name="Substituent număr diapozitiv 3"/>
          <p:cNvSpPr>
            <a:spLocks noGrp="1"/>
          </p:cNvSpPr>
          <p:nvPr>
            <p:ph type="sldNum" sz="quarter" idx="10"/>
          </p:nvPr>
        </p:nvSpPr>
        <p:spPr/>
        <p:txBody>
          <a:bodyPr/>
          <a:lstStyle/>
          <a:p>
            <a:fld id="{8D508CA8-DFEF-4A40-AE62-5389B9DF244F}" type="slidenum">
              <a:rPr lang="en-US" smtClean="0"/>
              <a:t>9</a:t>
            </a:fld>
            <a:endParaRPr lang="en-US"/>
          </a:p>
        </p:txBody>
      </p:sp>
    </p:spTree>
    <p:extLst>
      <p:ext uri="{BB962C8B-B14F-4D97-AF65-F5344CB8AC3E}">
        <p14:creationId xmlns:p14="http://schemas.microsoft.com/office/powerpoint/2010/main" val="3554575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F1023A9-D81D-4824-9B6B-AAE3C8812F92}"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FBEC0-5484-4789-81D8-EA8B8A43F448}" type="slidenum">
              <a:rPr lang="en-US" smtClean="0"/>
              <a:t>‹#›</a:t>
            </a:fld>
            <a:endParaRPr lang="en-US"/>
          </a:p>
        </p:txBody>
      </p:sp>
    </p:spTree>
    <p:extLst>
      <p:ext uri="{BB962C8B-B14F-4D97-AF65-F5344CB8AC3E}">
        <p14:creationId xmlns:p14="http://schemas.microsoft.com/office/powerpoint/2010/main" val="4233980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1023A9-D81D-4824-9B6B-AAE3C8812F92}"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FBEC0-5484-4789-81D8-EA8B8A43F448}" type="slidenum">
              <a:rPr lang="en-US" smtClean="0"/>
              <a:t>‹#›</a:t>
            </a:fld>
            <a:endParaRPr lang="en-US"/>
          </a:p>
        </p:txBody>
      </p:sp>
    </p:spTree>
    <p:extLst>
      <p:ext uri="{BB962C8B-B14F-4D97-AF65-F5344CB8AC3E}">
        <p14:creationId xmlns:p14="http://schemas.microsoft.com/office/powerpoint/2010/main" val="435203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1023A9-D81D-4824-9B6B-AAE3C8812F92}"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FBEC0-5484-4789-81D8-EA8B8A43F448}" type="slidenum">
              <a:rPr lang="en-US" smtClean="0"/>
              <a:t>‹#›</a:t>
            </a:fld>
            <a:endParaRPr lang="en-US"/>
          </a:p>
        </p:txBody>
      </p:sp>
    </p:spTree>
    <p:extLst>
      <p:ext uri="{BB962C8B-B14F-4D97-AF65-F5344CB8AC3E}">
        <p14:creationId xmlns:p14="http://schemas.microsoft.com/office/powerpoint/2010/main" val="1701926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1023A9-D81D-4824-9B6B-AAE3C8812F92}"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FBEC0-5484-4789-81D8-EA8B8A43F448}" type="slidenum">
              <a:rPr lang="en-US" smtClean="0"/>
              <a:t>‹#›</a:t>
            </a:fld>
            <a:endParaRPr lang="en-US"/>
          </a:p>
        </p:txBody>
      </p:sp>
    </p:spTree>
    <p:extLst>
      <p:ext uri="{BB962C8B-B14F-4D97-AF65-F5344CB8AC3E}">
        <p14:creationId xmlns:p14="http://schemas.microsoft.com/office/powerpoint/2010/main" val="3815504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1023A9-D81D-4824-9B6B-AAE3C8812F92}"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FBEC0-5484-4789-81D8-EA8B8A43F448}" type="slidenum">
              <a:rPr lang="en-US" smtClean="0"/>
              <a:t>‹#›</a:t>
            </a:fld>
            <a:endParaRPr lang="en-US"/>
          </a:p>
        </p:txBody>
      </p:sp>
    </p:spTree>
    <p:extLst>
      <p:ext uri="{BB962C8B-B14F-4D97-AF65-F5344CB8AC3E}">
        <p14:creationId xmlns:p14="http://schemas.microsoft.com/office/powerpoint/2010/main" val="270844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F1023A9-D81D-4824-9B6B-AAE3C8812F92}"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FBEC0-5484-4789-81D8-EA8B8A43F448}" type="slidenum">
              <a:rPr lang="en-US" smtClean="0"/>
              <a:t>‹#›</a:t>
            </a:fld>
            <a:endParaRPr lang="en-US"/>
          </a:p>
        </p:txBody>
      </p:sp>
    </p:spTree>
    <p:extLst>
      <p:ext uri="{BB962C8B-B14F-4D97-AF65-F5344CB8AC3E}">
        <p14:creationId xmlns:p14="http://schemas.microsoft.com/office/powerpoint/2010/main" val="133131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F1023A9-D81D-4824-9B6B-AAE3C8812F92}" type="datetimeFigureOut">
              <a:rPr lang="en-US" smtClean="0"/>
              <a:t>11/13/2017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4FBEC0-5484-4789-81D8-EA8B8A43F448}" type="slidenum">
              <a:rPr lang="en-US" smtClean="0"/>
              <a:t>‹#›</a:t>
            </a:fld>
            <a:endParaRPr lang="en-US"/>
          </a:p>
        </p:txBody>
      </p:sp>
    </p:spTree>
    <p:extLst>
      <p:ext uri="{BB962C8B-B14F-4D97-AF65-F5344CB8AC3E}">
        <p14:creationId xmlns:p14="http://schemas.microsoft.com/office/powerpoint/2010/main" val="330039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F1023A9-D81D-4824-9B6B-AAE3C8812F92}" type="datetimeFigureOut">
              <a:rPr lang="en-US" smtClean="0"/>
              <a:t>11/13/2017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4FBEC0-5484-4789-81D8-EA8B8A43F448}" type="slidenum">
              <a:rPr lang="en-US" smtClean="0"/>
              <a:t>‹#›</a:t>
            </a:fld>
            <a:endParaRPr lang="en-US"/>
          </a:p>
        </p:txBody>
      </p:sp>
    </p:spTree>
    <p:extLst>
      <p:ext uri="{BB962C8B-B14F-4D97-AF65-F5344CB8AC3E}">
        <p14:creationId xmlns:p14="http://schemas.microsoft.com/office/powerpoint/2010/main" val="1886243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1023A9-D81D-4824-9B6B-AAE3C8812F92}" type="datetimeFigureOut">
              <a:rPr lang="en-US" smtClean="0"/>
              <a:t>11/13/2017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4FBEC0-5484-4789-81D8-EA8B8A43F448}" type="slidenum">
              <a:rPr lang="en-US" smtClean="0"/>
              <a:t>‹#›</a:t>
            </a:fld>
            <a:endParaRPr lang="en-US"/>
          </a:p>
        </p:txBody>
      </p:sp>
    </p:spTree>
    <p:extLst>
      <p:ext uri="{BB962C8B-B14F-4D97-AF65-F5344CB8AC3E}">
        <p14:creationId xmlns:p14="http://schemas.microsoft.com/office/powerpoint/2010/main" val="1805772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1023A9-D81D-4824-9B6B-AAE3C8812F92}"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FBEC0-5484-4789-81D8-EA8B8A43F448}" type="slidenum">
              <a:rPr lang="en-US" smtClean="0"/>
              <a:t>‹#›</a:t>
            </a:fld>
            <a:endParaRPr lang="en-US"/>
          </a:p>
        </p:txBody>
      </p:sp>
    </p:spTree>
    <p:extLst>
      <p:ext uri="{BB962C8B-B14F-4D97-AF65-F5344CB8AC3E}">
        <p14:creationId xmlns:p14="http://schemas.microsoft.com/office/powerpoint/2010/main" val="3947318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1023A9-D81D-4824-9B6B-AAE3C8812F92}"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FBEC0-5484-4789-81D8-EA8B8A43F448}" type="slidenum">
              <a:rPr lang="en-US" smtClean="0"/>
              <a:t>‹#›</a:t>
            </a:fld>
            <a:endParaRPr lang="en-US"/>
          </a:p>
        </p:txBody>
      </p:sp>
    </p:spTree>
    <p:extLst>
      <p:ext uri="{BB962C8B-B14F-4D97-AF65-F5344CB8AC3E}">
        <p14:creationId xmlns:p14="http://schemas.microsoft.com/office/powerpoint/2010/main" val="2921916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023A9-D81D-4824-9B6B-AAE3C8812F92}" type="datetimeFigureOut">
              <a:rPr lang="en-US" smtClean="0"/>
              <a:t>11/13/2017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4FBEC0-5484-4789-81D8-EA8B8A43F448}" type="slidenum">
              <a:rPr lang="en-US" smtClean="0"/>
              <a:t>‹#›</a:t>
            </a:fld>
            <a:endParaRPr lang="en-US"/>
          </a:p>
        </p:txBody>
      </p:sp>
    </p:spTree>
    <p:extLst>
      <p:ext uri="{BB962C8B-B14F-4D97-AF65-F5344CB8AC3E}">
        <p14:creationId xmlns:p14="http://schemas.microsoft.com/office/powerpoint/2010/main" val="3355881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www.alegetidrumul.ro/"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9938" y="2420888"/>
            <a:ext cx="7772400" cy="1470025"/>
          </a:xfrm>
        </p:spPr>
        <p:txBody>
          <a:bodyPr>
            <a:noAutofit/>
          </a:bodyPr>
          <a:lstStyle/>
          <a:p>
            <a:r>
              <a:rPr lang="ro-RO" sz="3200" b="1" dirty="0">
                <a:latin typeface="Arial" panose="020B0604020202020204" pitchFamily="34" charset="0"/>
                <a:cs typeface="Arial" panose="020B0604020202020204" pitchFamily="34" charset="0"/>
              </a:rPr>
              <a:t>Reglementări privind organizarea şi funcţionarea </a:t>
            </a:r>
            <a:r>
              <a:rPr lang="ro-RO" sz="3200" b="1" dirty="0" err="1">
                <a:latin typeface="Arial" panose="020B0604020202020204" pitchFamily="34" charset="0"/>
                <a:cs typeface="Arial" panose="020B0604020202020204" pitchFamily="34" charset="0"/>
              </a:rPr>
              <a:t>învăţământului</a:t>
            </a:r>
            <a:r>
              <a:rPr lang="ro-RO" sz="3200" b="1" dirty="0">
                <a:latin typeface="Arial" panose="020B0604020202020204" pitchFamily="34" charset="0"/>
                <a:cs typeface="Arial" panose="020B0604020202020204" pitchFamily="34" charset="0"/>
              </a:rPr>
              <a:t> dual</a:t>
            </a:r>
            <a:br>
              <a:rPr lang="ro-RO" sz="3200" b="1" dirty="0">
                <a:latin typeface="Arial" panose="020B0604020202020204" pitchFamily="34" charset="0"/>
                <a:cs typeface="Arial" panose="020B0604020202020204" pitchFamily="34" charset="0"/>
              </a:rPr>
            </a:br>
            <a:br>
              <a:rPr lang="ro-RO" sz="3200" b="1" dirty="0">
                <a:latin typeface="Arial" panose="020B0604020202020204" pitchFamily="34" charset="0"/>
                <a:cs typeface="Arial" panose="020B0604020202020204" pitchFamily="34" charset="0"/>
              </a:rPr>
            </a:br>
            <a:r>
              <a:rPr lang="ro-RO" sz="3200" b="1" dirty="0">
                <a:latin typeface="Arial" panose="020B0604020202020204" pitchFamily="34" charset="0"/>
                <a:cs typeface="Arial" panose="020B0604020202020204" pitchFamily="34" charset="0"/>
              </a:rPr>
              <a:t>13 noiembrie 2017</a:t>
            </a:r>
            <a:endParaRPr lang="ro-RO" sz="3200" dirty="0">
              <a:latin typeface="Arial" panose="020B0604020202020204" pitchFamily="34" charset="0"/>
              <a:cs typeface="Arial" panose="020B0604020202020204" pitchFamily="34" charset="0"/>
            </a:endParaRPr>
          </a:p>
        </p:txBody>
      </p:sp>
      <p:sp>
        <p:nvSpPr>
          <p:cNvPr id="5" name="Text Box 4"/>
          <p:cNvSpPr txBox="1">
            <a:spLocks noChangeAspect="1" noChangeArrowheads="1"/>
          </p:cNvSpPr>
          <p:nvPr/>
        </p:nvSpPr>
        <p:spPr bwMode="auto">
          <a:xfrm>
            <a:off x="5580112" y="246063"/>
            <a:ext cx="299275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ctr" anchorCtr="0" upright="1">
            <a:noAutofit/>
          </a:bodyPr>
          <a:lstStyle/>
          <a:p>
            <a:pPr algn="ctr">
              <a:spcAft>
                <a:spcPts val="0"/>
              </a:spcAft>
              <a:tabLst>
                <a:tab pos="2971800" algn="ctr"/>
                <a:tab pos="5943600" algn="r"/>
              </a:tabLst>
            </a:pPr>
            <a:r>
              <a:rPr lang="ro-RO" sz="1200" b="1" dirty="0">
                <a:solidFill>
                  <a:srgbClr val="004990"/>
                </a:solidFill>
                <a:effectLst/>
                <a:latin typeface="Palatino Linotype"/>
                <a:ea typeface="Calibri"/>
                <a:cs typeface="Times New Roman"/>
              </a:rPr>
              <a:t>Inspectoratul Școlar Județean Iași</a:t>
            </a:r>
            <a:endParaRPr lang="en-US" sz="1200" dirty="0">
              <a:effectLst/>
              <a:latin typeface="Palatino Linotype"/>
              <a:ea typeface="Calibri"/>
              <a:cs typeface="Times New Roman"/>
            </a:endParaRPr>
          </a:p>
        </p:txBody>
      </p:sp>
      <p:pic>
        <p:nvPicPr>
          <p:cNvPr id="1026" name="Imagin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280714"/>
            <a:ext cx="2376561" cy="446633"/>
          </a:xfrm>
          <a:prstGeom prst="rect">
            <a:avLst/>
          </a:prstGeom>
          <a:noFill/>
          <a:extLst>
            <a:ext uri="{909E8E84-426E-40DD-AFC4-6F175D3DCCD1}">
              <a14:hiddenFill xmlns:a14="http://schemas.microsoft.com/office/drawing/2010/main">
                <a:solidFill>
                  <a:srgbClr val="FFFFFF"/>
                </a:solidFill>
              </a14:hiddenFill>
            </a:ext>
          </a:extLst>
        </p:spPr>
      </p:pic>
      <p:pic>
        <p:nvPicPr>
          <p:cNvPr id="1027" name="Imagine 3" descr="logo MECTS"/>
          <p:cNvPicPr>
            <a:picLocks noChangeAspect="1" noChangeArrowheads="1"/>
          </p:cNvPicPr>
          <p:nvPr/>
        </p:nvPicPr>
        <p:blipFill>
          <a:blip r:embed="rId3" cstate="print">
            <a:extLst>
              <a:ext uri="{28A0092B-C50C-407E-A947-70E740481C1C}">
                <a14:useLocalDpi xmlns:a14="http://schemas.microsoft.com/office/drawing/2010/main" val="0"/>
              </a:ext>
            </a:extLst>
          </a:blip>
          <a:srcRect l="2412" t="9314" r="79793" b="7353"/>
          <a:stretch>
            <a:fillRect/>
          </a:stretch>
        </p:blipFill>
        <p:spPr bwMode="auto">
          <a:xfrm>
            <a:off x="769938" y="246063"/>
            <a:ext cx="633412" cy="639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965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F0855551-FDAD-4EF2-B51E-A63C7FC8FEAC}"/>
              </a:ext>
            </a:extLst>
          </p:cNvPr>
          <p:cNvSpPr/>
          <p:nvPr/>
        </p:nvSpPr>
        <p:spPr>
          <a:xfrm>
            <a:off x="539552" y="335845"/>
            <a:ext cx="7956376" cy="6186309"/>
          </a:xfrm>
          <a:prstGeom prst="rect">
            <a:avLst/>
          </a:prstGeom>
        </p:spPr>
        <p:txBody>
          <a:bodyPr wrap="square">
            <a:spAutoFit/>
          </a:bodyPr>
          <a:lstStyle/>
          <a:p>
            <a:pPr algn="ctr"/>
            <a:r>
              <a:rPr lang="en-US" b="1" dirty="0">
                <a:solidFill>
                  <a:schemeClr val="tx2"/>
                </a:solidFill>
                <a:latin typeface="Times New Roman" panose="02020603050405020304" pitchFamily="18" charset="0"/>
                <a:cs typeface="Times New Roman" panose="02020603050405020304" pitchFamily="18" charset="0"/>
              </a:rPr>
              <a:t>CALENDAR DE ACŢIUNI ŞI ACTIVITĂŢI SPECIFICE </a:t>
            </a:r>
            <a:endParaRPr lang="ro-RO" b="1" dirty="0">
              <a:solidFill>
                <a:schemeClr val="tx2"/>
              </a:solidFill>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implicarea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operatorului</a:t>
            </a:r>
            <a:r>
              <a:rPr lang="en-US" dirty="0">
                <a:latin typeface="Times New Roman" panose="02020603050405020304" pitchFamily="18" charset="0"/>
                <a:cs typeface="Times New Roman" panose="02020603050405020304" pitchFamily="18" charset="0"/>
              </a:rPr>
              <a:t> economic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învăţământul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profesional</a:t>
            </a:r>
            <a:r>
              <a:rPr lang="en-US" dirty="0">
                <a:latin typeface="Times New Roman" panose="02020603050405020304" pitchFamily="18" charset="0"/>
                <a:cs typeface="Times New Roman" panose="02020603050405020304" pitchFamily="18" charset="0"/>
              </a:rPr>
              <a:t> –</a:t>
            </a:r>
            <a:endParaRPr lang="ro-RO" dirty="0">
              <a:latin typeface="Times New Roman" panose="02020603050405020304" pitchFamily="18" charset="0"/>
              <a:cs typeface="Times New Roman" panose="02020603050405020304" pitchFamily="18" charset="0"/>
            </a:endParaRPr>
          </a:p>
          <a:p>
            <a:pPr algn="ctr"/>
            <a:endParaRPr lang="ro-RO" dirty="0">
              <a:latin typeface="Times New Roman" panose="02020603050405020304" pitchFamily="18" charset="0"/>
              <a:cs typeface="Times New Roman" panose="02020603050405020304" pitchFamily="18" charset="0"/>
            </a:endParaRPr>
          </a:p>
          <a:p>
            <a:pPr algn="just"/>
            <a:r>
              <a:rPr lang="ro-RO" dirty="0">
                <a:solidFill>
                  <a:schemeClr val="tx2"/>
                </a:solidFill>
                <a:latin typeface="Times New Roman" panose="02020603050405020304" pitchFamily="18" charset="0"/>
                <a:cs typeface="Times New Roman" panose="02020603050405020304" pitchFamily="18" charset="0"/>
              </a:rPr>
              <a:t>STABILIREA CIFREI DE ŞCOLARIZARE PENTRU ANUL ŞCOLAR 2018-2019 </a:t>
            </a:r>
          </a:p>
          <a:p>
            <a:pPr algn="just"/>
            <a:endParaRPr lang="ro-RO" dirty="0">
              <a:solidFill>
                <a:schemeClr val="tx2"/>
              </a:solidFill>
              <a:latin typeface="Times New Roman" panose="02020603050405020304" pitchFamily="18" charset="0"/>
              <a:cs typeface="Times New Roman" panose="02020603050405020304" pitchFamily="18" charset="0"/>
            </a:endParaRPr>
          </a:p>
          <a:p>
            <a:pPr algn="just"/>
            <a:r>
              <a:rPr lang="ro-RO" dirty="0">
                <a:solidFill>
                  <a:schemeClr val="tx2"/>
                </a:solidFill>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Până la data de 3 noiembrie 2017</a:t>
            </a:r>
          </a:p>
          <a:p>
            <a:pPr algn="just"/>
            <a:r>
              <a:rPr lang="ro-RO" b="1" dirty="0">
                <a:latin typeface="Times New Roman" panose="02020603050405020304" pitchFamily="18" charset="0"/>
                <a:cs typeface="Times New Roman" panose="02020603050405020304" pitchFamily="18" charset="0"/>
              </a:rPr>
              <a:t>	Participarea</a:t>
            </a:r>
            <a:r>
              <a:rPr lang="ro-RO" dirty="0">
                <a:latin typeface="Times New Roman" panose="02020603050405020304" pitchFamily="18" charset="0"/>
                <a:cs typeface="Times New Roman" panose="02020603050405020304" pitchFamily="18" charset="0"/>
              </a:rPr>
              <a:t> la </a:t>
            </a:r>
            <a:r>
              <a:rPr lang="ro-RO" dirty="0" err="1">
                <a:latin typeface="Times New Roman" panose="02020603050405020304" pitchFamily="18" charset="0"/>
                <a:cs typeface="Times New Roman" panose="02020603050405020304" pitchFamily="18" charset="0"/>
              </a:rPr>
              <a:t>acţiuni</a:t>
            </a:r>
            <a:r>
              <a:rPr lang="ro-RO" dirty="0">
                <a:latin typeface="Times New Roman" panose="02020603050405020304" pitchFamily="18" charset="0"/>
                <a:cs typeface="Times New Roman" panose="02020603050405020304" pitchFamily="18" charset="0"/>
              </a:rPr>
              <a:t> de informare organizate la nivel local/</a:t>
            </a:r>
            <a:r>
              <a:rPr lang="ro-RO" dirty="0" err="1">
                <a:latin typeface="Times New Roman" panose="02020603050405020304" pitchFamily="18" charset="0"/>
                <a:cs typeface="Times New Roman" panose="02020603050405020304" pitchFamily="18" charset="0"/>
              </a:rPr>
              <a:t>judeţean</a:t>
            </a:r>
            <a:r>
              <a:rPr lang="ro-RO" dirty="0">
                <a:latin typeface="Times New Roman" panose="02020603050405020304" pitchFamily="18" charset="0"/>
                <a:cs typeface="Times New Roman" panose="02020603050405020304" pitchFamily="18" charset="0"/>
              </a:rPr>
              <a:t> (organizate de Inspectoratul </a:t>
            </a:r>
            <a:r>
              <a:rPr lang="ro-RO" dirty="0" err="1">
                <a:latin typeface="Times New Roman" panose="02020603050405020304" pitchFamily="18" charset="0"/>
                <a:cs typeface="Times New Roman" panose="02020603050405020304" pitchFamily="18" charset="0"/>
              </a:rPr>
              <a:t>Şcolar</a:t>
            </a:r>
            <a:r>
              <a:rPr lang="ro-RO" dirty="0">
                <a:latin typeface="Times New Roman" panose="02020603050405020304" pitchFamily="18" charset="0"/>
                <a:cs typeface="Times New Roman" panose="02020603050405020304" pitchFamily="18" charset="0"/>
              </a:rPr>
              <a:t>, Camere de </a:t>
            </a:r>
            <a:r>
              <a:rPr lang="ro-RO" dirty="0" err="1">
                <a:latin typeface="Times New Roman" panose="02020603050405020304" pitchFamily="18" charset="0"/>
                <a:cs typeface="Times New Roman" panose="02020603050405020304" pitchFamily="18" charset="0"/>
              </a:rPr>
              <a:t>Comerţ</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autorităţi</a:t>
            </a:r>
            <a:r>
              <a:rPr lang="ro-RO" dirty="0">
                <a:latin typeface="Times New Roman" panose="02020603050405020304" pitchFamily="18" charset="0"/>
                <a:cs typeface="Times New Roman" panose="02020603050405020304" pitchFamily="18" charset="0"/>
              </a:rPr>
              <a:t> publice, </a:t>
            </a:r>
            <a:r>
              <a:rPr lang="ro-RO" dirty="0" err="1">
                <a:latin typeface="Times New Roman" panose="02020603050405020304" pitchFamily="18" charset="0"/>
                <a:cs typeface="Times New Roman" panose="02020603050405020304" pitchFamily="18" charset="0"/>
              </a:rPr>
              <a:t>instituţii</a:t>
            </a:r>
            <a:r>
              <a:rPr lang="ro-RO" dirty="0">
                <a:latin typeface="Times New Roman" panose="02020603050405020304" pitchFamily="18" charset="0"/>
                <a:cs typeface="Times New Roman" panose="02020603050405020304" pitchFamily="18" charset="0"/>
              </a:rPr>
              <a:t> reprezentate în Comitetul Local de Dezvoltare a Parteneriatului Social etc) </a:t>
            </a:r>
          </a:p>
          <a:p>
            <a:pPr algn="just"/>
            <a:r>
              <a:rPr lang="ro-RO" dirty="0">
                <a:latin typeface="Times New Roman" panose="02020603050405020304" pitchFamily="18" charset="0"/>
                <a:cs typeface="Times New Roman" panose="02020603050405020304" pitchFamily="18" charset="0"/>
              </a:rPr>
              <a:t> </a:t>
            </a:r>
          </a:p>
          <a:p>
            <a:pPr algn="just"/>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Până la data de 17 noiembrie 2017 </a:t>
            </a:r>
          </a:p>
          <a:p>
            <a:pPr algn="just"/>
            <a:r>
              <a:rPr lang="ro-RO" b="1" dirty="0">
                <a:latin typeface="Times New Roman" panose="02020603050405020304" pitchFamily="18" charset="0"/>
                <a:cs typeface="Times New Roman" panose="02020603050405020304" pitchFamily="18" charset="0"/>
              </a:rPr>
              <a:t>	Transmiterea</a:t>
            </a:r>
            <a:r>
              <a:rPr lang="ro-RO" dirty="0">
                <a:latin typeface="Times New Roman" panose="02020603050405020304" pitchFamily="18" charset="0"/>
                <a:cs typeface="Times New Roman" panose="02020603050405020304" pitchFamily="18" charset="0"/>
              </a:rPr>
              <a:t> la Centrul </a:t>
            </a:r>
            <a:r>
              <a:rPr lang="ro-RO" dirty="0" err="1">
                <a:latin typeface="Times New Roman" panose="02020603050405020304" pitchFamily="18" charset="0"/>
                <a:cs typeface="Times New Roman" panose="02020603050405020304" pitchFamily="18" charset="0"/>
              </a:rPr>
              <a:t>Naţional</a:t>
            </a:r>
            <a:r>
              <a:rPr lang="ro-RO" dirty="0">
                <a:latin typeface="Times New Roman" panose="02020603050405020304" pitchFamily="18" charset="0"/>
                <a:cs typeface="Times New Roman" panose="02020603050405020304" pitchFamily="18" charset="0"/>
              </a:rPr>
              <a:t> de Dezvoltare a </a:t>
            </a:r>
            <a:r>
              <a:rPr lang="ro-RO" dirty="0" err="1">
                <a:latin typeface="Times New Roman" panose="02020603050405020304" pitchFamily="18" charset="0"/>
                <a:cs typeface="Times New Roman" panose="02020603050405020304" pitchFamily="18" charset="0"/>
              </a:rPr>
              <a:t>Învăţământului</a:t>
            </a:r>
            <a:r>
              <a:rPr lang="ro-RO" dirty="0">
                <a:latin typeface="Times New Roman" panose="02020603050405020304" pitchFamily="18" charset="0"/>
                <a:cs typeface="Times New Roman" panose="02020603050405020304" pitchFamily="18" charset="0"/>
              </a:rPr>
              <a:t> Profesional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Tehnic </a:t>
            </a:r>
            <a:r>
              <a:rPr lang="ro-RO" b="1" dirty="0">
                <a:latin typeface="Times New Roman" panose="02020603050405020304" pitchFamily="18" charset="0"/>
                <a:cs typeface="Times New Roman" panose="02020603050405020304" pitchFamily="18" charset="0"/>
              </a:rPr>
              <a:t>(CNDIPT  e-mail  vet@tvet.ro</a:t>
            </a:r>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a solicitărilor de </a:t>
            </a:r>
            <a:r>
              <a:rPr lang="ro-RO" b="1" dirty="0" err="1">
                <a:latin typeface="Times New Roman" panose="02020603050405020304" pitchFamily="18" charset="0"/>
                <a:cs typeface="Times New Roman" panose="02020603050405020304" pitchFamily="18" charset="0"/>
              </a:rPr>
              <a:t>şcolarizare</a:t>
            </a:r>
            <a:r>
              <a:rPr lang="ro-RO" b="1" dirty="0">
                <a:latin typeface="Times New Roman" panose="02020603050405020304" pitchFamily="18" charset="0"/>
                <a:cs typeface="Times New Roman" panose="02020603050405020304" pitchFamily="18" charset="0"/>
              </a:rPr>
              <a:t> în </a:t>
            </a:r>
            <a:r>
              <a:rPr lang="ro-RO" b="1" dirty="0" err="1">
                <a:latin typeface="Times New Roman" panose="02020603050405020304" pitchFamily="18" charset="0"/>
                <a:cs typeface="Times New Roman" panose="02020603050405020304" pitchFamily="18" charset="0"/>
              </a:rPr>
              <a:t>învăţământul</a:t>
            </a:r>
            <a:r>
              <a:rPr lang="ro-RO" b="1" dirty="0">
                <a:latin typeface="Times New Roman" panose="02020603050405020304" pitchFamily="18" charset="0"/>
                <a:cs typeface="Times New Roman" panose="02020603050405020304" pitchFamily="18" charset="0"/>
              </a:rPr>
              <a:t> dual pentru anul </a:t>
            </a:r>
            <a:r>
              <a:rPr lang="ro-RO" b="1" dirty="0" err="1">
                <a:latin typeface="Times New Roman" panose="02020603050405020304" pitchFamily="18" charset="0"/>
                <a:cs typeface="Times New Roman" panose="02020603050405020304" pitchFamily="18" charset="0"/>
              </a:rPr>
              <a:t>şcolar</a:t>
            </a:r>
            <a:r>
              <a:rPr lang="ro-RO" b="1" dirty="0">
                <a:latin typeface="Times New Roman" panose="02020603050405020304" pitchFamily="18" charset="0"/>
                <a:cs typeface="Times New Roman" panose="02020603050405020304" pitchFamily="18" charset="0"/>
              </a:rPr>
              <a:t> 2018-2019,</a:t>
            </a:r>
            <a:r>
              <a:rPr lang="ro-RO" dirty="0">
                <a:latin typeface="Times New Roman" panose="02020603050405020304" pitchFamily="18" charset="0"/>
                <a:cs typeface="Times New Roman" panose="02020603050405020304" pitchFamily="18" charset="0"/>
              </a:rPr>
              <a:t> conform modelului prevăzut în anexa nr. 2 la Metodologia de organizare și funcționare a învățământului dual, aprobată prin OMEN nr. 3554/2017. </a:t>
            </a:r>
          </a:p>
          <a:p>
            <a:pPr algn="just"/>
            <a:r>
              <a:rPr lang="ro-RO" dirty="0">
                <a:latin typeface="Times New Roman" panose="02020603050405020304" pitchFamily="18" charset="0"/>
                <a:cs typeface="Times New Roman" panose="02020603050405020304" pitchFamily="18" charset="0"/>
              </a:rPr>
              <a:t> </a:t>
            </a:r>
          </a:p>
          <a:p>
            <a:pPr algn="just"/>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Până la data de 12 ianuarie 2018 </a:t>
            </a:r>
          </a:p>
          <a:p>
            <a:pPr algn="just"/>
            <a:r>
              <a:rPr lang="ro-RO" b="1" dirty="0">
                <a:latin typeface="Times New Roman" panose="02020603050405020304" pitchFamily="18" charset="0"/>
                <a:cs typeface="Times New Roman" panose="02020603050405020304" pitchFamily="18" charset="0"/>
              </a:rPr>
              <a:t>	Încheierea Contractelor de parteneriat </a:t>
            </a:r>
            <a:r>
              <a:rPr lang="ro-RO" dirty="0">
                <a:latin typeface="Times New Roman" panose="02020603050405020304" pitchFamily="18" charset="0"/>
                <a:cs typeface="Times New Roman" panose="02020603050405020304" pitchFamily="18" charset="0"/>
              </a:rPr>
              <a:t>cu </a:t>
            </a:r>
            <a:r>
              <a:rPr lang="ro-RO" dirty="0" err="1">
                <a:latin typeface="Times New Roman" panose="02020603050405020304" pitchFamily="18" charset="0"/>
                <a:cs typeface="Times New Roman" panose="02020603050405020304" pitchFamily="18" charset="0"/>
              </a:rPr>
              <a:t>unităţile</a:t>
            </a:r>
            <a:r>
              <a:rPr lang="ro-RO" dirty="0">
                <a:latin typeface="Times New Roman" panose="02020603050405020304" pitchFamily="18" charset="0"/>
                <a:cs typeface="Times New Roman" panose="02020603050405020304" pitchFamily="18" charset="0"/>
              </a:rPr>
              <a:t> de </a:t>
            </a:r>
            <a:r>
              <a:rPr lang="ro-RO" dirty="0" err="1">
                <a:latin typeface="Times New Roman" panose="02020603050405020304" pitchFamily="18" charset="0"/>
                <a:cs typeface="Times New Roman" panose="02020603050405020304" pitchFamily="18" charset="0"/>
              </a:rPr>
              <a:t>învăţământ</a:t>
            </a:r>
            <a:r>
              <a:rPr lang="ro-RO" dirty="0">
                <a:latin typeface="Times New Roman" panose="02020603050405020304" pitchFamily="18" charset="0"/>
                <a:cs typeface="Times New Roman" panose="02020603050405020304" pitchFamily="18" charset="0"/>
              </a:rPr>
              <a:t> profesional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tehnic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cu unitatea administrativ teritorială pe raza căreia se află unitatea de învățământ în vederea </a:t>
            </a:r>
            <a:r>
              <a:rPr lang="ro-RO" dirty="0" err="1">
                <a:latin typeface="Times New Roman" panose="02020603050405020304" pitchFamily="18" charset="0"/>
                <a:cs typeface="Times New Roman" panose="02020603050405020304" pitchFamily="18" charset="0"/>
              </a:rPr>
              <a:t>şcolarizării</a:t>
            </a:r>
            <a:r>
              <a:rPr lang="ro-RO" dirty="0">
                <a:latin typeface="Times New Roman" panose="02020603050405020304" pitchFamily="18" charset="0"/>
                <a:cs typeface="Times New Roman" panose="02020603050405020304" pitchFamily="18" charset="0"/>
              </a:rPr>
              <a:t> elevilor în </a:t>
            </a:r>
            <a:r>
              <a:rPr lang="ro-RO" dirty="0" err="1">
                <a:latin typeface="Times New Roman" panose="02020603050405020304" pitchFamily="18" charset="0"/>
                <a:cs typeface="Times New Roman" panose="02020603050405020304" pitchFamily="18" charset="0"/>
              </a:rPr>
              <a:t>învăţământul</a:t>
            </a:r>
            <a:r>
              <a:rPr lang="ro-RO" dirty="0">
                <a:latin typeface="Times New Roman" panose="02020603050405020304" pitchFamily="18" charset="0"/>
                <a:cs typeface="Times New Roman" panose="02020603050405020304" pitchFamily="18" charset="0"/>
              </a:rPr>
              <a:t> dual. </a:t>
            </a:r>
          </a:p>
          <a:p>
            <a:pPr algn="just"/>
            <a:r>
              <a:rPr lang="ro-RO"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88261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47EB7EA5-C658-4466-BC59-8E7C7B4E97C1}"/>
              </a:ext>
            </a:extLst>
          </p:cNvPr>
          <p:cNvSpPr/>
          <p:nvPr/>
        </p:nvSpPr>
        <p:spPr>
          <a:xfrm>
            <a:off x="323528" y="764704"/>
            <a:ext cx="8712968" cy="4524315"/>
          </a:xfrm>
          <a:prstGeom prst="rect">
            <a:avLst/>
          </a:prstGeom>
        </p:spPr>
        <p:txBody>
          <a:bodyPr wrap="square">
            <a:spAutoFit/>
          </a:bodyPr>
          <a:lstStyle/>
          <a:p>
            <a:pPr algn="ctr"/>
            <a:r>
              <a:rPr lang="en-US" dirty="0">
                <a:solidFill>
                  <a:schemeClr val="tx2"/>
                </a:solidFill>
                <a:latin typeface="Times New Roman" panose="02020603050405020304" pitchFamily="18" charset="0"/>
                <a:cs typeface="Times New Roman" panose="02020603050405020304" pitchFamily="18" charset="0"/>
              </a:rPr>
              <a:t>PREGĂTIREA ADMITERII ÎN ÎNVĂŢĂMÂNTUL PROFESIONAL PENTRU ANUL ŞCOLAR 2018-2019</a:t>
            </a:r>
            <a:endParaRPr lang="ro-RO" dirty="0">
              <a:solidFill>
                <a:schemeClr val="tx2"/>
              </a:solidFill>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funcţie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disponibilitatea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operatorului</a:t>
            </a:r>
            <a:r>
              <a:rPr lang="en-US" dirty="0">
                <a:latin typeface="Times New Roman" panose="02020603050405020304" pitchFamily="18" charset="0"/>
                <a:cs typeface="Times New Roman" panose="02020603050405020304" pitchFamily="18" charset="0"/>
              </a:rPr>
              <a:t> economic) </a:t>
            </a:r>
            <a:endParaRPr lang="ro-RO" dirty="0">
              <a:latin typeface="Times New Roman" panose="02020603050405020304" pitchFamily="18" charset="0"/>
              <a:cs typeface="Times New Roman" panose="02020603050405020304" pitchFamily="18" charset="0"/>
            </a:endParaRPr>
          </a:p>
          <a:p>
            <a:pPr algn="ctr"/>
            <a:endParaRPr lang="ro-RO" dirty="0">
              <a:latin typeface="Times New Roman" panose="02020603050405020304" pitchFamily="18" charset="0"/>
              <a:cs typeface="Times New Roman" panose="02020603050405020304" pitchFamily="18" charset="0"/>
            </a:endParaRPr>
          </a:p>
          <a:p>
            <a:pPr algn="ctr"/>
            <a:endParaRPr lang="ro-RO" dirty="0">
              <a:latin typeface="Times New Roman" panose="02020603050405020304" pitchFamily="18" charset="0"/>
              <a:cs typeface="Times New Roman" panose="02020603050405020304" pitchFamily="18" charset="0"/>
            </a:endParaRPr>
          </a:p>
          <a:p>
            <a:pPr algn="ctr"/>
            <a:endParaRPr lang="ro-RO"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Până</a:t>
            </a:r>
            <a:r>
              <a:rPr lang="en-US" b="1" dirty="0">
                <a:latin typeface="Times New Roman" panose="02020603050405020304" pitchFamily="18" charset="0"/>
                <a:cs typeface="Times New Roman" panose="02020603050405020304" pitchFamily="18" charset="0"/>
              </a:rPr>
              <a:t> la data de 13 </a:t>
            </a:r>
            <a:r>
              <a:rPr lang="en-US" b="1" dirty="0" err="1">
                <a:latin typeface="Times New Roman" panose="02020603050405020304" pitchFamily="18" charset="0"/>
                <a:cs typeface="Times New Roman" panose="02020603050405020304" pitchFamily="18" charset="0"/>
              </a:rPr>
              <a:t>februarie</a:t>
            </a:r>
            <a:r>
              <a:rPr lang="en-US" b="1" dirty="0">
                <a:latin typeface="Times New Roman" panose="02020603050405020304" pitchFamily="18" charset="0"/>
                <a:cs typeface="Times New Roman" panose="02020603050405020304" pitchFamily="18" charset="0"/>
              </a:rPr>
              <a:t> 2018 </a:t>
            </a:r>
            <a:endParaRPr lang="ro-RO" b="1" dirty="0">
              <a:latin typeface="Times New Roman" panose="02020603050405020304" pitchFamily="18" charset="0"/>
              <a:cs typeface="Times New Roman" panose="02020603050405020304" pitchFamily="18" charset="0"/>
            </a:endParaRPr>
          </a:p>
          <a:p>
            <a:pPr marL="285750" indent="-285750" algn="just">
              <a:buFontTx/>
              <a:buChar char="-"/>
            </a:pPr>
            <a:r>
              <a:rPr lang="en-US" dirty="0" err="1">
                <a:latin typeface="Times New Roman" panose="02020603050405020304" pitchFamily="18" charset="0"/>
                <a:cs typeface="Times New Roman" panose="02020603050405020304" pitchFamily="18" charset="0"/>
              </a:rPr>
              <a:t>Stabilirea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comun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acord</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unităţile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învăţământ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profesional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tehnic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dacă</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organiza</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probă</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preselecţie</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a:t>
            </a:r>
            <a:r>
              <a:rPr lang="en-US" dirty="0" err="1">
                <a:latin typeface="Times New Roman" panose="02020603050405020304" pitchFamily="18" charset="0"/>
                <a:cs typeface="Times New Roman" panose="02020603050405020304" pitchFamily="18" charset="0"/>
              </a:rPr>
              <a:t>candidaţilor</a:t>
            </a:r>
            <a:r>
              <a:rPr lang="en-US" dirty="0">
                <a:latin typeface="Times New Roman" panose="02020603050405020304" pitchFamily="18" charset="0"/>
                <a:cs typeface="Times New Roman" panose="02020603050405020304" pitchFamily="18" charset="0"/>
              </a:rPr>
              <a:t> </a:t>
            </a:r>
            <a:endParaRPr lang="ro-RO" dirty="0">
              <a:latin typeface="Times New Roman" panose="02020603050405020304" pitchFamily="18" charset="0"/>
              <a:cs typeface="Times New Roman" panose="02020603050405020304" pitchFamily="18" charset="0"/>
            </a:endParaRPr>
          </a:p>
          <a:p>
            <a:pPr marL="285750" indent="-285750" algn="just">
              <a:buFontTx/>
              <a:buChar char="-"/>
            </a:pPr>
            <a:r>
              <a:rPr lang="en-US" dirty="0" err="1">
                <a:latin typeface="Times New Roman" panose="02020603050405020304" pitchFamily="18" charset="0"/>
                <a:cs typeface="Times New Roman" panose="02020603050405020304" pitchFamily="18" charset="0"/>
              </a:rPr>
              <a:t>Implicarea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realizarea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propunerii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privind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componența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Comisiei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admitere</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unitatea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învățământ</a:t>
            </a:r>
            <a:r>
              <a:rPr lang="en-US" dirty="0">
                <a:latin typeface="Times New Roman" panose="02020603050405020304" pitchFamily="18" charset="0"/>
                <a:cs typeface="Times New Roman" panose="02020603050405020304" pitchFamily="18" charset="0"/>
              </a:rPr>
              <a:t>, din care face </a:t>
            </a:r>
            <a:r>
              <a:rPr lang="en-US" dirty="0" err="1">
                <a:latin typeface="Times New Roman" panose="02020603050405020304" pitchFamily="18" charset="0"/>
                <a:cs typeface="Times New Roman" panose="02020603050405020304" pitchFamily="18" charset="0"/>
              </a:rPr>
              <a:t>parte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reprezentantul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operatorului</a:t>
            </a:r>
            <a:r>
              <a:rPr lang="en-US" dirty="0">
                <a:latin typeface="Times New Roman" panose="02020603050405020304" pitchFamily="18" charset="0"/>
                <a:cs typeface="Times New Roman" panose="02020603050405020304" pitchFamily="18" charset="0"/>
              </a:rPr>
              <a:t> economic </a:t>
            </a:r>
          </a:p>
          <a:p>
            <a:pPr algn="just"/>
            <a:r>
              <a:rPr lang="en-US" dirty="0">
                <a:latin typeface="Times New Roman" panose="02020603050405020304" pitchFamily="18" charset="0"/>
                <a:cs typeface="Times New Roman" panose="02020603050405020304" pitchFamily="18" charset="0"/>
              </a:rPr>
              <a:t> </a:t>
            </a:r>
          </a:p>
          <a:p>
            <a:pPr algn="just"/>
            <a:r>
              <a:rPr lang="ro-RO"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Până</a:t>
            </a:r>
            <a:r>
              <a:rPr lang="en-US" b="1" dirty="0">
                <a:latin typeface="Times New Roman" panose="02020603050405020304" pitchFamily="18" charset="0"/>
                <a:cs typeface="Times New Roman" panose="02020603050405020304" pitchFamily="18" charset="0"/>
              </a:rPr>
              <a:t> la data de 20 </a:t>
            </a:r>
            <a:r>
              <a:rPr lang="en-US" b="1" dirty="0" err="1">
                <a:latin typeface="Times New Roman" panose="02020603050405020304" pitchFamily="18" charset="0"/>
                <a:cs typeface="Times New Roman" panose="02020603050405020304" pitchFamily="18" charset="0"/>
              </a:rPr>
              <a:t>februarie</a:t>
            </a:r>
            <a:r>
              <a:rPr lang="en-US" b="1" dirty="0">
                <a:latin typeface="Times New Roman" panose="02020603050405020304" pitchFamily="18" charset="0"/>
                <a:cs typeface="Times New Roman" panose="02020603050405020304" pitchFamily="18" charset="0"/>
              </a:rPr>
              <a:t> 2018</a:t>
            </a:r>
            <a:endParaRPr lang="ro-RO"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Elaborarea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împreună</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unitatea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învăţământ</a:t>
            </a:r>
            <a:r>
              <a:rPr lang="en-US" dirty="0">
                <a:latin typeface="Times New Roman" panose="02020603050405020304" pitchFamily="18" charset="0"/>
                <a:cs typeface="Times New Roman" panose="02020603050405020304" pitchFamily="18" charset="0"/>
              </a:rPr>
              <a:t> a </a:t>
            </a:r>
            <a:r>
              <a:rPr lang="en-US" b="1" dirty="0" err="1">
                <a:latin typeface="Times New Roman" panose="02020603050405020304" pitchFamily="18" charset="0"/>
                <a:cs typeface="Times New Roman" panose="02020603050405020304" pitchFamily="18" charset="0"/>
              </a:rPr>
              <a:t>Procedurii</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preselecţie</a:t>
            </a:r>
            <a:r>
              <a:rPr lang="en-US" b="1" dirty="0">
                <a:latin typeface="Times New Roman" panose="02020603050405020304" pitchFamily="18" charset="0"/>
                <a:cs typeface="Times New Roman" panose="02020603050405020304" pitchFamily="18" charset="0"/>
              </a:rPr>
              <a:t> / </a:t>
            </a:r>
            <a:r>
              <a:rPr lang="en-US" b="1" dirty="0" err="1">
                <a:latin typeface="Times New Roman" panose="02020603050405020304" pitchFamily="18" charset="0"/>
                <a:cs typeface="Times New Roman" panose="02020603050405020304" pitchFamily="18" charset="0"/>
              </a:rPr>
              <a:t>Procedurii</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admitere</a:t>
            </a:r>
            <a:r>
              <a:rPr lang="en-US" b="1" dirty="0">
                <a:latin typeface="Times New Roman" panose="02020603050405020304" pitchFamily="18" charset="0"/>
                <a:cs typeface="Times New Roman" panose="02020603050405020304" pitchFamily="18" charset="0"/>
              </a:rPr>
              <a:t> </a:t>
            </a:r>
            <a:endParaRPr lang="ro-RO" b="1"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6733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DAF438BB-A095-4438-B10B-A6D733425708}"/>
              </a:ext>
            </a:extLst>
          </p:cNvPr>
          <p:cNvSpPr/>
          <p:nvPr/>
        </p:nvSpPr>
        <p:spPr>
          <a:xfrm>
            <a:off x="323528" y="404664"/>
            <a:ext cx="8424936" cy="5078313"/>
          </a:xfrm>
          <a:prstGeom prst="rect">
            <a:avLst/>
          </a:prstGeom>
        </p:spPr>
        <p:txBody>
          <a:bodyPr wrap="square">
            <a:spAutoFit/>
          </a:bodyPr>
          <a:lstStyle/>
          <a:p>
            <a:pPr algn="ctr"/>
            <a:r>
              <a:rPr lang="en-US" dirty="0">
                <a:solidFill>
                  <a:schemeClr val="tx2"/>
                </a:solidFill>
                <a:latin typeface="Times New Roman" panose="02020603050405020304" pitchFamily="18" charset="0"/>
                <a:cs typeface="Times New Roman" panose="02020603050405020304" pitchFamily="18" charset="0"/>
              </a:rPr>
              <a:t>PREGĂTIREA ADMITERII ÎN ÎNVĂŢĂMÂNTUL PROFESIONAL PENTRU ANUL ŞCOLAR 2018-2019</a:t>
            </a:r>
            <a:endParaRPr lang="ro-RO" dirty="0">
              <a:solidFill>
                <a:schemeClr val="tx2"/>
              </a:solidFill>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funcţie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disponibilitatea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operatorului</a:t>
            </a:r>
            <a:r>
              <a:rPr lang="en-US" dirty="0">
                <a:latin typeface="Times New Roman" panose="02020603050405020304" pitchFamily="18" charset="0"/>
                <a:cs typeface="Times New Roman" panose="02020603050405020304" pitchFamily="18" charset="0"/>
              </a:rPr>
              <a:t> economic) </a:t>
            </a:r>
            <a:endParaRPr lang="ro-RO" dirty="0">
              <a:latin typeface="Times New Roman" panose="02020603050405020304" pitchFamily="18" charset="0"/>
              <a:cs typeface="Times New Roman" panose="02020603050405020304" pitchFamily="18" charset="0"/>
            </a:endParaRPr>
          </a:p>
          <a:p>
            <a:pPr algn="ctr"/>
            <a:endParaRPr lang="ro-RO"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Până la data de 30 martie 2018 </a:t>
            </a:r>
          </a:p>
          <a:p>
            <a:pPr algn="just"/>
            <a:endParaRPr lang="ro-RO" b="1" dirty="0">
              <a:latin typeface="Times New Roman" panose="02020603050405020304" pitchFamily="18" charset="0"/>
              <a:cs typeface="Times New Roman" panose="02020603050405020304" pitchFamily="18" charset="0"/>
            </a:endParaRPr>
          </a:p>
          <a:p>
            <a:pPr algn="just"/>
            <a:r>
              <a:rPr lang="ro-RO" b="1"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Implicarea în </a:t>
            </a:r>
            <a:r>
              <a:rPr lang="ro-RO" b="1" dirty="0">
                <a:latin typeface="Times New Roman" panose="02020603050405020304" pitchFamily="18" charset="0"/>
                <a:cs typeface="Times New Roman" panose="02020603050405020304" pitchFamily="18" charset="0"/>
              </a:rPr>
              <a:t>promovarea</a:t>
            </a:r>
            <a:r>
              <a:rPr lang="ro-RO" dirty="0">
                <a:latin typeface="Times New Roman" panose="02020603050405020304" pitchFamily="18" charset="0"/>
                <a:cs typeface="Times New Roman" panose="02020603050405020304" pitchFamily="18" charset="0"/>
              </a:rPr>
              <a:t> </a:t>
            </a:r>
            <a:r>
              <a:rPr lang="ro-RO" b="1" dirty="0" err="1">
                <a:latin typeface="Times New Roman" panose="02020603050405020304" pitchFamily="18" charset="0"/>
                <a:cs typeface="Times New Roman" panose="02020603050405020304" pitchFamily="18" charset="0"/>
              </a:rPr>
              <a:t>învăţământului</a:t>
            </a:r>
            <a:r>
              <a:rPr lang="ro-RO" b="1" dirty="0">
                <a:latin typeface="Times New Roman" panose="02020603050405020304" pitchFamily="18" charset="0"/>
                <a:cs typeface="Times New Roman" panose="02020603050405020304" pitchFamily="18" charset="0"/>
              </a:rPr>
              <a:t> dual </a:t>
            </a:r>
            <a:r>
              <a:rPr lang="ro-RO" dirty="0">
                <a:latin typeface="Times New Roman" panose="02020603050405020304" pitchFamily="18" charset="0"/>
                <a:cs typeface="Times New Roman" panose="02020603050405020304" pitchFamily="18" charset="0"/>
              </a:rPr>
              <a:t>în </a:t>
            </a:r>
            <a:r>
              <a:rPr lang="ro-RO" dirty="0" err="1">
                <a:latin typeface="Times New Roman" panose="02020603050405020304" pitchFamily="18" charset="0"/>
                <a:cs typeface="Times New Roman" panose="02020603050405020304" pitchFamily="18" charset="0"/>
              </a:rPr>
              <a:t>unităţile</a:t>
            </a:r>
            <a:r>
              <a:rPr lang="ro-RO" dirty="0">
                <a:latin typeface="Times New Roman" panose="02020603050405020304" pitchFamily="18" charset="0"/>
                <a:cs typeface="Times New Roman" panose="02020603050405020304" pitchFamily="18" charset="0"/>
              </a:rPr>
              <a:t> de </a:t>
            </a:r>
            <a:r>
              <a:rPr lang="ro-RO" dirty="0" err="1">
                <a:latin typeface="Times New Roman" panose="02020603050405020304" pitchFamily="18" charset="0"/>
                <a:cs typeface="Times New Roman" panose="02020603050405020304" pitchFamily="18" charset="0"/>
              </a:rPr>
              <a:t>învăţământ</a:t>
            </a:r>
            <a:r>
              <a:rPr lang="ro-RO" dirty="0">
                <a:latin typeface="Times New Roman" panose="02020603050405020304" pitchFamily="18" charset="0"/>
                <a:cs typeface="Times New Roman" panose="02020603050405020304" pitchFamily="18" charset="0"/>
              </a:rPr>
              <a:t> gimnaziale în cadrul acțiunii </a:t>
            </a:r>
            <a:r>
              <a:rPr lang="ro-RO" b="1" dirty="0">
                <a:latin typeface="Times New Roman" panose="02020603050405020304" pitchFamily="18" charset="0"/>
                <a:cs typeface="Times New Roman" panose="02020603050405020304" pitchFamily="18" charset="0"/>
              </a:rPr>
              <a:t>“Săptămâna meseriilor”, </a:t>
            </a:r>
            <a:r>
              <a:rPr lang="ro-RO" dirty="0">
                <a:latin typeface="Times New Roman" panose="02020603050405020304" pitchFamily="18" charset="0"/>
                <a:cs typeface="Times New Roman" panose="02020603050405020304" pitchFamily="18" charset="0"/>
              </a:rPr>
              <a:t>alături de </a:t>
            </a:r>
            <a:r>
              <a:rPr lang="ro-RO" dirty="0" err="1">
                <a:latin typeface="Times New Roman" panose="02020603050405020304" pitchFamily="18" charset="0"/>
                <a:cs typeface="Times New Roman" panose="02020603050405020304" pitchFamily="18" charset="0"/>
              </a:rPr>
              <a:t>reprezentanţii</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unităţilor</a:t>
            </a:r>
            <a:r>
              <a:rPr lang="ro-RO" dirty="0">
                <a:latin typeface="Times New Roman" panose="02020603050405020304" pitchFamily="18" charset="0"/>
                <a:cs typeface="Times New Roman" panose="02020603050405020304" pitchFamily="18" charset="0"/>
              </a:rPr>
              <a:t> de </a:t>
            </a:r>
            <a:r>
              <a:rPr lang="ro-RO" dirty="0" err="1">
                <a:latin typeface="Times New Roman" panose="02020603050405020304" pitchFamily="18" charset="0"/>
                <a:cs typeface="Times New Roman" panose="02020603050405020304" pitchFamily="18" charset="0"/>
              </a:rPr>
              <a:t>învăţământ</a:t>
            </a:r>
            <a:r>
              <a:rPr lang="ro-RO" dirty="0">
                <a:latin typeface="Times New Roman" panose="02020603050405020304" pitchFamily="18" charset="0"/>
                <a:cs typeface="Times New Roman" panose="02020603050405020304" pitchFamily="18" charset="0"/>
              </a:rPr>
              <a:t> profesional cu care organizează </a:t>
            </a:r>
            <a:r>
              <a:rPr lang="ro-RO" dirty="0" err="1">
                <a:latin typeface="Times New Roman" panose="02020603050405020304" pitchFamily="18" charset="0"/>
                <a:cs typeface="Times New Roman" panose="02020603050405020304" pitchFamily="18" charset="0"/>
              </a:rPr>
              <a:t>şcolarizarea</a:t>
            </a:r>
            <a:r>
              <a:rPr lang="ro-RO" dirty="0">
                <a:latin typeface="Times New Roman" panose="02020603050405020304" pitchFamily="18" charset="0"/>
                <a:cs typeface="Times New Roman" panose="02020603050405020304" pitchFamily="18" charset="0"/>
              </a:rPr>
              <a:t>. </a:t>
            </a:r>
          </a:p>
          <a:p>
            <a:pPr algn="just"/>
            <a:r>
              <a:rPr lang="ro-RO" dirty="0">
                <a:latin typeface="Times New Roman" panose="02020603050405020304" pitchFamily="18" charset="0"/>
                <a:cs typeface="Times New Roman" panose="02020603050405020304" pitchFamily="18" charset="0"/>
              </a:rPr>
              <a:t>	În acest scop, este recomandat ca operatorii economici să se implice în promovarea calificărilor profesionale din oferta </a:t>
            </a:r>
            <a:r>
              <a:rPr lang="ro-RO" dirty="0" err="1">
                <a:latin typeface="Times New Roman" panose="02020603050405020304" pitchFamily="18" charset="0"/>
                <a:cs typeface="Times New Roman" panose="02020603050405020304" pitchFamily="18" charset="0"/>
              </a:rPr>
              <a:t>educaţională</a:t>
            </a:r>
            <a:r>
              <a:rPr lang="ro-RO" dirty="0">
                <a:latin typeface="Times New Roman" panose="02020603050405020304" pitchFamily="18" charset="0"/>
                <a:cs typeface="Times New Roman" panose="02020603050405020304" pitchFamily="18" charset="0"/>
              </a:rPr>
              <a:t> în cadrul: </a:t>
            </a:r>
          </a:p>
          <a:p>
            <a:pPr marL="285750" indent="-285750" algn="just">
              <a:buFontTx/>
              <a:buChar char="-"/>
            </a:pPr>
            <a:r>
              <a:rPr lang="ro-RO" b="1" dirty="0">
                <a:latin typeface="Times New Roman" panose="02020603050405020304" pitchFamily="18" charset="0"/>
                <a:cs typeface="Times New Roman" panose="02020603050405020304" pitchFamily="18" charset="0"/>
              </a:rPr>
              <a:t>vizitelor elevilor din gimnaziu </a:t>
            </a:r>
            <a:r>
              <a:rPr lang="ro-RO" dirty="0">
                <a:latin typeface="Times New Roman" panose="02020603050405020304" pitchFamily="18" charset="0"/>
                <a:cs typeface="Times New Roman" panose="02020603050405020304" pitchFamily="18" charset="0"/>
              </a:rPr>
              <a:t>în companiile pe care le reprezintă operatorii economici; </a:t>
            </a:r>
          </a:p>
          <a:p>
            <a:pPr marL="285750" indent="-285750" algn="just">
              <a:buFontTx/>
              <a:buChar char="-"/>
            </a:pPr>
            <a:r>
              <a:rPr lang="ro-RO" b="1" dirty="0">
                <a:latin typeface="Times New Roman" panose="02020603050405020304" pitchFamily="18" charset="0"/>
                <a:cs typeface="Times New Roman" panose="02020603050405020304" pitchFamily="18" charset="0"/>
              </a:rPr>
              <a:t>întâlnirilo</a:t>
            </a:r>
            <a:r>
              <a:rPr lang="ro-RO" dirty="0">
                <a:latin typeface="Times New Roman" panose="02020603050405020304" pitchFamily="18" charset="0"/>
                <a:cs typeface="Times New Roman" panose="02020603050405020304" pitchFamily="18" charset="0"/>
              </a:rPr>
              <a:t>r organizate la nivelul </a:t>
            </a:r>
            <a:r>
              <a:rPr lang="ro-RO" dirty="0" err="1">
                <a:latin typeface="Times New Roman" panose="02020603050405020304" pitchFamily="18" charset="0"/>
                <a:cs typeface="Times New Roman" panose="02020603050405020304" pitchFamily="18" charset="0"/>
              </a:rPr>
              <a:t>unităţilor</a:t>
            </a:r>
            <a:r>
              <a:rPr lang="ro-RO" dirty="0">
                <a:latin typeface="Times New Roman" panose="02020603050405020304" pitchFamily="18" charset="0"/>
                <a:cs typeface="Times New Roman" panose="02020603050405020304" pitchFamily="18" charset="0"/>
              </a:rPr>
              <a:t> de </a:t>
            </a:r>
            <a:r>
              <a:rPr lang="ro-RO" dirty="0" err="1">
                <a:latin typeface="Times New Roman" panose="02020603050405020304" pitchFamily="18" charset="0"/>
                <a:cs typeface="Times New Roman" panose="02020603050405020304" pitchFamily="18" charset="0"/>
              </a:rPr>
              <a:t>învăţământ</a:t>
            </a:r>
            <a:r>
              <a:rPr lang="ro-RO" dirty="0">
                <a:latin typeface="Times New Roman" panose="02020603050405020304" pitchFamily="18" charset="0"/>
                <a:cs typeface="Times New Roman" panose="02020603050405020304" pitchFamily="18" charset="0"/>
              </a:rPr>
              <a:t> cu </a:t>
            </a:r>
            <a:r>
              <a:rPr lang="ro-RO" b="1" dirty="0">
                <a:latin typeface="Times New Roman" panose="02020603050405020304" pitchFamily="18" charset="0"/>
                <a:cs typeface="Times New Roman" panose="02020603050405020304" pitchFamily="18" charset="0"/>
              </a:rPr>
              <a:t>elevi din gimnaziu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cu </a:t>
            </a:r>
            <a:r>
              <a:rPr lang="ro-RO" b="1" dirty="0" err="1">
                <a:latin typeface="Times New Roman" panose="02020603050405020304" pitchFamily="18" charset="0"/>
                <a:cs typeface="Times New Roman" panose="02020603050405020304" pitchFamily="18" charset="0"/>
              </a:rPr>
              <a:t>părinţii</a:t>
            </a:r>
            <a:r>
              <a:rPr lang="ro-RO" dirty="0">
                <a:latin typeface="Times New Roman" panose="02020603050405020304" pitchFamily="18" charset="0"/>
                <a:cs typeface="Times New Roman" panose="02020603050405020304" pitchFamily="18" charset="0"/>
              </a:rPr>
              <a:t> acestora, pe baza unui grafic stabilit de comun acord cu Inspectoratele </a:t>
            </a:r>
            <a:r>
              <a:rPr lang="ro-RO" dirty="0" err="1">
                <a:latin typeface="Times New Roman" panose="02020603050405020304" pitchFamily="18" charset="0"/>
                <a:cs typeface="Times New Roman" panose="02020603050405020304" pitchFamily="18" charset="0"/>
              </a:rPr>
              <a:t>şcolare</a:t>
            </a:r>
            <a:r>
              <a:rPr lang="ro-RO" dirty="0">
                <a:latin typeface="Times New Roman" panose="02020603050405020304" pitchFamily="18" charset="0"/>
                <a:cs typeface="Times New Roman" panose="02020603050405020304" pitchFamily="18" charset="0"/>
              </a:rPr>
              <a:t>; </a:t>
            </a:r>
          </a:p>
          <a:p>
            <a:pPr marL="285750" indent="-285750" algn="just">
              <a:buFontTx/>
              <a:buChar char="-"/>
            </a:pPr>
            <a:r>
              <a:rPr lang="ro-RO" b="1" dirty="0" err="1">
                <a:latin typeface="Times New Roman" panose="02020603050405020304" pitchFamily="18" charset="0"/>
                <a:cs typeface="Times New Roman" panose="02020603050405020304" pitchFamily="18" charset="0"/>
              </a:rPr>
              <a:t>acţiunilor</a:t>
            </a:r>
            <a:r>
              <a:rPr lang="ro-RO" dirty="0">
                <a:latin typeface="Times New Roman" panose="02020603050405020304" pitchFamily="18" charset="0"/>
                <a:cs typeface="Times New Roman" panose="02020603050405020304" pitchFamily="18" charset="0"/>
              </a:rPr>
              <a:t> organizate de inspectoratele </a:t>
            </a:r>
            <a:r>
              <a:rPr lang="ro-RO" dirty="0" err="1">
                <a:latin typeface="Times New Roman" panose="02020603050405020304" pitchFamily="18" charset="0"/>
                <a:cs typeface="Times New Roman" panose="02020603050405020304" pitchFamily="18" charset="0"/>
              </a:rPr>
              <a:t>şcolare</a:t>
            </a:r>
            <a:r>
              <a:rPr lang="ro-RO" dirty="0">
                <a:latin typeface="Times New Roman" panose="02020603050405020304" pitchFamily="18" charset="0"/>
                <a:cs typeface="Times New Roman" panose="02020603050405020304" pitchFamily="18" charset="0"/>
              </a:rPr>
              <a:t> pentru promovarea </a:t>
            </a:r>
            <a:r>
              <a:rPr lang="ro-RO" dirty="0" err="1">
                <a:latin typeface="Times New Roman" panose="02020603050405020304" pitchFamily="18" charset="0"/>
                <a:cs typeface="Times New Roman" panose="02020603050405020304" pitchFamily="18" charset="0"/>
              </a:rPr>
              <a:t>învăţământului</a:t>
            </a:r>
            <a:r>
              <a:rPr lang="ro-RO" dirty="0">
                <a:latin typeface="Times New Roman" panose="02020603050405020304" pitchFamily="18" charset="0"/>
                <a:cs typeface="Times New Roman" panose="02020603050405020304" pitchFamily="18" charset="0"/>
              </a:rPr>
              <a:t> dual.</a:t>
            </a:r>
          </a:p>
        </p:txBody>
      </p:sp>
    </p:spTree>
    <p:extLst>
      <p:ext uri="{BB962C8B-B14F-4D97-AF65-F5344CB8AC3E}">
        <p14:creationId xmlns:p14="http://schemas.microsoft.com/office/powerpoint/2010/main" val="1178769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242CE247-A4D2-43B2-87BF-B457258FC577}"/>
              </a:ext>
            </a:extLst>
          </p:cNvPr>
          <p:cNvSpPr/>
          <p:nvPr/>
        </p:nvSpPr>
        <p:spPr>
          <a:xfrm>
            <a:off x="755576" y="764704"/>
            <a:ext cx="8280920" cy="4801314"/>
          </a:xfrm>
          <a:prstGeom prst="rect">
            <a:avLst/>
          </a:prstGeom>
        </p:spPr>
        <p:txBody>
          <a:bodyPr wrap="square">
            <a:spAutoFit/>
          </a:bodyPr>
          <a:lstStyle/>
          <a:p>
            <a:pPr algn="ctr"/>
            <a:r>
              <a:rPr lang="en-US" b="1" dirty="0">
                <a:solidFill>
                  <a:schemeClr val="tx2"/>
                </a:solidFill>
                <a:latin typeface="Times New Roman" panose="02020603050405020304" pitchFamily="18" charset="0"/>
                <a:cs typeface="Times New Roman" panose="02020603050405020304" pitchFamily="18" charset="0"/>
              </a:rPr>
              <a:t>PREGĂTIREA ADMITERII ÎN ÎNVĂŢĂMÂNTUL PROFESIONAL PENTRU ANUL ŞCOLAR 2018-2019</a:t>
            </a:r>
            <a:endParaRPr lang="ro-RO" b="1" dirty="0">
              <a:solidFill>
                <a:schemeClr val="tx2"/>
              </a:solidFill>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funcţie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disponibilitatea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operatorului</a:t>
            </a:r>
            <a:r>
              <a:rPr lang="en-US" dirty="0">
                <a:latin typeface="Times New Roman" panose="02020603050405020304" pitchFamily="18" charset="0"/>
                <a:cs typeface="Times New Roman" panose="02020603050405020304" pitchFamily="18" charset="0"/>
              </a:rPr>
              <a:t> economic) </a:t>
            </a:r>
            <a:endParaRPr lang="ro-RO" dirty="0">
              <a:latin typeface="Times New Roman" panose="02020603050405020304" pitchFamily="18" charset="0"/>
              <a:cs typeface="Times New Roman" panose="02020603050405020304" pitchFamily="18" charset="0"/>
            </a:endParaRPr>
          </a:p>
          <a:p>
            <a:pPr algn="ctr"/>
            <a:endParaRPr lang="ro-RO"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Până la data de 2 mai 2018 </a:t>
            </a:r>
          </a:p>
          <a:p>
            <a:pPr algn="just"/>
            <a:r>
              <a:rPr lang="ro-RO" b="1"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Verificarea ofertei </a:t>
            </a:r>
            <a:r>
              <a:rPr lang="ro-RO" dirty="0" err="1">
                <a:latin typeface="Times New Roman" panose="02020603050405020304" pitchFamily="18" charset="0"/>
                <a:cs typeface="Times New Roman" panose="02020603050405020304" pitchFamily="18" charset="0"/>
              </a:rPr>
              <a:t>educaţionale</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afişate</a:t>
            </a:r>
            <a:r>
              <a:rPr lang="ro-RO" dirty="0">
                <a:latin typeface="Times New Roman" panose="02020603050405020304" pitchFamily="18" charset="0"/>
                <a:cs typeface="Times New Roman" panose="02020603050405020304" pitchFamily="18" charset="0"/>
              </a:rPr>
              <a:t> la unitatea de </a:t>
            </a:r>
            <a:r>
              <a:rPr lang="ro-RO" dirty="0" err="1">
                <a:latin typeface="Times New Roman" panose="02020603050405020304" pitchFamily="18" charset="0"/>
                <a:cs typeface="Times New Roman" panose="02020603050405020304" pitchFamily="18" charset="0"/>
              </a:rPr>
              <a:t>învăţământ</a:t>
            </a:r>
            <a:r>
              <a:rPr lang="ro-RO" dirty="0">
                <a:latin typeface="Times New Roman" panose="02020603050405020304" pitchFamily="18" charset="0"/>
                <a:cs typeface="Times New Roman" panose="02020603050405020304" pitchFamily="18" charset="0"/>
              </a:rPr>
              <a:t>, în </a:t>
            </a:r>
            <a:r>
              <a:rPr lang="ro-RO" dirty="0" err="1">
                <a:latin typeface="Times New Roman" panose="02020603050405020304" pitchFamily="18" charset="0"/>
                <a:cs typeface="Times New Roman" panose="02020603050405020304" pitchFamily="18" charset="0"/>
              </a:rPr>
              <a:t>funcţie</a:t>
            </a:r>
            <a:r>
              <a:rPr lang="ro-RO" dirty="0">
                <a:latin typeface="Times New Roman" panose="02020603050405020304" pitchFamily="18" charset="0"/>
                <a:cs typeface="Times New Roman" panose="02020603050405020304" pitchFamily="18" charset="0"/>
              </a:rPr>
              <a:t> de aprobarea primită. </a:t>
            </a:r>
          </a:p>
          <a:p>
            <a:pPr algn="just"/>
            <a:r>
              <a:rPr lang="ro-RO" dirty="0">
                <a:latin typeface="Times New Roman" panose="02020603050405020304" pitchFamily="18" charset="0"/>
                <a:cs typeface="Times New Roman" panose="02020603050405020304" pitchFamily="18" charset="0"/>
              </a:rPr>
              <a:t> </a:t>
            </a:r>
          </a:p>
          <a:p>
            <a:pPr algn="just"/>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Până la data de 31 mai 2018 </a:t>
            </a:r>
          </a:p>
          <a:p>
            <a:pPr marL="285750" indent="-285750" algn="just">
              <a:buFontTx/>
              <a:buChar char="-"/>
            </a:pPr>
            <a:r>
              <a:rPr lang="ro-RO" dirty="0">
                <a:latin typeface="Times New Roman" panose="02020603050405020304" pitchFamily="18" charset="0"/>
                <a:cs typeface="Times New Roman" panose="02020603050405020304" pitchFamily="18" charset="0"/>
              </a:rPr>
              <a:t>Implicarea în </a:t>
            </a:r>
            <a:r>
              <a:rPr lang="ro-RO" dirty="0" err="1">
                <a:latin typeface="Times New Roman" panose="02020603050405020304" pitchFamily="18" charset="0"/>
                <a:cs typeface="Times New Roman" panose="02020603050405020304" pitchFamily="18" charset="0"/>
              </a:rPr>
              <a:t>activităţile</a:t>
            </a:r>
            <a:r>
              <a:rPr lang="ro-RO" dirty="0">
                <a:latin typeface="Times New Roman" panose="02020603050405020304" pitchFamily="18" charset="0"/>
                <a:cs typeface="Times New Roman" panose="02020603050405020304" pitchFamily="18" charset="0"/>
              </a:rPr>
              <a:t> de orientare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consiliere cu elevii clasei a VIII-a; </a:t>
            </a:r>
          </a:p>
          <a:p>
            <a:pPr marL="285750" indent="-285750" algn="just">
              <a:buFontTx/>
              <a:buChar char="-"/>
            </a:pPr>
            <a:r>
              <a:rPr lang="ro-RO" dirty="0">
                <a:latin typeface="Times New Roman" panose="02020603050405020304" pitchFamily="18" charset="0"/>
                <a:cs typeface="Times New Roman" panose="02020603050405020304" pitchFamily="18" charset="0"/>
              </a:rPr>
              <a:t>Implicarea în promovarea </a:t>
            </a:r>
            <a:r>
              <a:rPr lang="ro-RO" dirty="0" err="1">
                <a:latin typeface="Times New Roman" panose="02020603050405020304" pitchFamily="18" charset="0"/>
                <a:cs typeface="Times New Roman" panose="02020603050405020304" pitchFamily="18" charset="0"/>
              </a:rPr>
              <a:t>învăţământului</a:t>
            </a:r>
            <a:r>
              <a:rPr lang="ro-RO" dirty="0">
                <a:latin typeface="Times New Roman" panose="02020603050405020304" pitchFamily="18" charset="0"/>
                <a:cs typeface="Times New Roman" panose="02020603050405020304" pitchFamily="18" charset="0"/>
              </a:rPr>
              <a:t> profesional, organizată în cadrul </a:t>
            </a:r>
            <a:r>
              <a:rPr lang="ro-RO" dirty="0" err="1">
                <a:latin typeface="Times New Roman" panose="02020603050405020304" pitchFamily="18" charset="0"/>
                <a:cs typeface="Times New Roman" panose="02020603050405020304" pitchFamily="18" charset="0"/>
              </a:rPr>
              <a:t>şedinţelor</a:t>
            </a:r>
            <a:r>
              <a:rPr lang="ro-RO" dirty="0">
                <a:latin typeface="Times New Roman" panose="02020603050405020304" pitchFamily="18" charset="0"/>
                <a:cs typeface="Times New Roman" panose="02020603050405020304" pitchFamily="18" charset="0"/>
              </a:rPr>
              <a:t> de instruire de către </a:t>
            </a:r>
            <a:r>
              <a:rPr lang="ro-RO" dirty="0" err="1">
                <a:latin typeface="Times New Roman" panose="02020603050405020304" pitchFamily="18" charset="0"/>
                <a:cs typeface="Times New Roman" panose="02020603050405020304" pitchFamily="18" charset="0"/>
              </a:rPr>
              <a:t>unităţile</a:t>
            </a:r>
            <a:r>
              <a:rPr lang="ro-RO" dirty="0">
                <a:latin typeface="Times New Roman" panose="02020603050405020304" pitchFamily="18" charset="0"/>
                <a:cs typeface="Times New Roman" panose="02020603050405020304" pitchFamily="18" charset="0"/>
              </a:rPr>
              <a:t> de </a:t>
            </a:r>
            <a:r>
              <a:rPr lang="ro-RO" dirty="0" err="1">
                <a:latin typeface="Times New Roman" panose="02020603050405020304" pitchFamily="18" charset="0"/>
                <a:cs typeface="Times New Roman" panose="02020603050405020304" pitchFamily="18" charset="0"/>
              </a:rPr>
              <a:t>învăţământ</a:t>
            </a:r>
            <a:r>
              <a:rPr lang="ro-RO" dirty="0">
                <a:latin typeface="Times New Roman" panose="02020603050405020304" pitchFamily="18" charset="0"/>
                <a:cs typeface="Times New Roman" panose="02020603050405020304" pitchFamily="18" charset="0"/>
              </a:rPr>
              <a:t> gimnaziale cu elevii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părinţii</a:t>
            </a:r>
            <a:r>
              <a:rPr lang="ro-RO" dirty="0">
                <a:latin typeface="Times New Roman" panose="02020603050405020304" pitchFamily="18" charset="0"/>
                <a:cs typeface="Times New Roman" panose="02020603050405020304" pitchFamily="18" charset="0"/>
              </a:rPr>
              <a:t> elevilor din clasa a VIII-a. </a:t>
            </a:r>
          </a:p>
          <a:p>
            <a:pPr algn="just"/>
            <a:r>
              <a:rPr lang="ro-RO" dirty="0">
                <a:latin typeface="Times New Roman" panose="02020603050405020304" pitchFamily="18" charset="0"/>
                <a:cs typeface="Times New Roman" panose="02020603050405020304" pitchFamily="18" charset="0"/>
              </a:rPr>
              <a:t> </a:t>
            </a:r>
          </a:p>
          <a:p>
            <a:pPr algn="just"/>
            <a:r>
              <a:rPr lang="ro-RO" b="1" dirty="0">
                <a:latin typeface="Times New Roman" panose="02020603050405020304" pitchFamily="18" charset="0"/>
                <a:cs typeface="Times New Roman" panose="02020603050405020304" pitchFamily="18" charset="0"/>
              </a:rPr>
              <a:t>	7-18 mai 2018 </a:t>
            </a:r>
            <a:r>
              <a:rPr lang="ro-RO" dirty="0">
                <a:latin typeface="Times New Roman" panose="02020603050405020304" pitchFamily="18" charset="0"/>
                <a:cs typeface="Times New Roman" panose="02020603050405020304" pitchFamily="18" charset="0"/>
              </a:rPr>
              <a:t>- Participarea la Târgul ofertelor </a:t>
            </a:r>
            <a:r>
              <a:rPr lang="ro-RO" dirty="0" err="1">
                <a:latin typeface="Times New Roman" panose="02020603050405020304" pitchFamily="18" charset="0"/>
                <a:cs typeface="Times New Roman" panose="02020603050405020304" pitchFamily="18" charset="0"/>
              </a:rPr>
              <a:t>educaţionale</a:t>
            </a:r>
            <a:r>
              <a:rPr lang="ro-RO" dirty="0">
                <a:latin typeface="Times New Roman" panose="02020603050405020304" pitchFamily="18" charset="0"/>
                <a:cs typeface="Times New Roman" panose="02020603050405020304" pitchFamily="18" charset="0"/>
              </a:rPr>
              <a:t> </a:t>
            </a:r>
          </a:p>
          <a:p>
            <a:pPr algn="ctr"/>
            <a:endParaRPr lang="ro-RO" dirty="0">
              <a:latin typeface="Times New Roman" panose="02020603050405020304" pitchFamily="18" charset="0"/>
              <a:cs typeface="Times New Roman" panose="02020603050405020304" pitchFamily="18" charset="0"/>
            </a:endParaRPr>
          </a:p>
          <a:p>
            <a:pPr algn="ctr"/>
            <a:endParaRPr lang="ro-R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6632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9AD47F85-403B-4C1A-8652-20138A168472}"/>
              </a:ext>
            </a:extLst>
          </p:cNvPr>
          <p:cNvSpPr/>
          <p:nvPr/>
        </p:nvSpPr>
        <p:spPr>
          <a:xfrm>
            <a:off x="395536" y="1484784"/>
            <a:ext cx="8568952" cy="3139321"/>
          </a:xfrm>
          <a:prstGeom prst="rect">
            <a:avLst/>
          </a:prstGeom>
        </p:spPr>
        <p:txBody>
          <a:bodyPr wrap="square">
            <a:spAutoFit/>
          </a:bodyPr>
          <a:lstStyle/>
          <a:p>
            <a:pPr algn="ctr"/>
            <a:r>
              <a:rPr lang="en-US" b="1" dirty="0">
                <a:solidFill>
                  <a:schemeClr val="tx2"/>
                </a:solidFill>
                <a:latin typeface="Times New Roman" panose="02020603050405020304" pitchFamily="18" charset="0"/>
                <a:cs typeface="Times New Roman" panose="02020603050405020304" pitchFamily="18" charset="0"/>
              </a:rPr>
              <a:t>ADMITEREA ÎN ÎNVĂŢĂMÂNTUL DUAL </a:t>
            </a:r>
            <a:endParaRPr lang="ro-RO" b="1" dirty="0">
              <a:solidFill>
                <a:schemeClr val="tx2"/>
              </a:solidFill>
              <a:latin typeface="Times New Roman" panose="02020603050405020304" pitchFamily="18" charset="0"/>
              <a:cs typeface="Times New Roman" panose="02020603050405020304" pitchFamily="18" charset="0"/>
            </a:endParaRPr>
          </a:p>
          <a:p>
            <a:pPr algn="ctr"/>
            <a:endParaRPr lang="ro-RO" b="1" dirty="0">
              <a:solidFill>
                <a:schemeClr val="tx2"/>
              </a:solidFill>
              <a:latin typeface="Times New Roman" panose="02020603050405020304" pitchFamily="18" charset="0"/>
              <a:cs typeface="Times New Roman" panose="02020603050405020304" pitchFamily="18" charset="0"/>
            </a:endParaRPr>
          </a:p>
          <a:p>
            <a:r>
              <a:rPr lang="ro-RO"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20-21 </a:t>
            </a:r>
            <a:r>
              <a:rPr lang="en-US" b="1" dirty="0" err="1">
                <a:latin typeface="Times New Roman" panose="02020603050405020304" pitchFamily="18" charset="0"/>
                <a:cs typeface="Times New Roman" panose="02020603050405020304" pitchFamily="18" charset="0"/>
              </a:rPr>
              <a:t>iunie</a:t>
            </a:r>
            <a:r>
              <a:rPr lang="en-US" b="1" dirty="0">
                <a:latin typeface="Times New Roman" panose="02020603050405020304" pitchFamily="18" charset="0"/>
                <a:cs typeface="Times New Roman" panose="02020603050405020304" pitchFamily="18" charset="0"/>
              </a:rPr>
              <a:t> 2018 </a:t>
            </a:r>
            <a:endParaRPr lang="ro-RO" b="1" dirty="0">
              <a:latin typeface="Times New Roman" panose="02020603050405020304" pitchFamily="18" charset="0"/>
              <a:cs typeface="Times New Roman" panose="02020603050405020304" pitchFamily="18" charset="0"/>
            </a:endParaRPr>
          </a:p>
          <a:p>
            <a:r>
              <a:rPr lang="ro-RO"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Participarea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operatorului</a:t>
            </a:r>
            <a:r>
              <a:rPr lang="en-US" dirty="0">
                <a:latin typeface="Times New Roman" panose="02020603050405020304" pitchFamily="18" charset="0"/>
                <a:cs typeface="Times New Roman" panose="02020603050405020304" pitchFamily="18" charset="0"/>
              </a:rPr>
              <a:t> economic la </a:t>
            </a:r>
            <a:r>
              <a:rPr lang="en-US" dirty="0" err="1">
                <a:latin typeface="Times New Roman" panose="02020603050405020304" pitchFamily="18" charset="0"/>
                <a:cs typeface="Times New Roman" panose="02020603050405020304" pitchFamily="18" charset="0"/>
              </a:rPr>
              <a:t>derularea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probelor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eliminatorii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dacă</a:t>
            </a:r>
            <a:r>
              <a:rPr lang="en-US" dirty="0">
                <a:latin typeface="Times New Roman" panose="02020603050405020304" pitchFamily="18" charset="0"/>
                <a:cs typeface="Times New Roman" panose="02020603050405020304" pitchFamily="18" charset="0"/>
              </a:rPr>
              <a:t> au </a:t>
            </a:r>
            <a:r>
              <a:rPr lang="en-US" dirty="0" err="1">
                <a:latin typeface="Times New Roman" panose="02020603050405020304" pitchFamily="18" charset="0"/>
                <a:cs typeface="Times New Roman" panose="02020603050405020304" pitchFamily="18" charset="0"/>
              </a:rPr>
              <a:t>fost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stabilite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acesta</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unitatea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învăţământ</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p>
          <a:p>
            <a:r>
              <a:rPr lang="ro-RO"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6 </a:t>
            </a:r>
            <a:r>
              <a:rPr lang="en-US" b="1" dirty="0" err="1">
                <a:latin typeface="Times New Roman" panose="02020603050405020304" pitchFamily="18" charset="0"/>
                <a:cs typeface="Times New Roman" panose="02020603050405020304" pitchFamily="18" charset="0"/>
              </a:rPr>
              <a:t>iulie</a:t>
            </a:r>
            <a:r>
              <a:rPr lang="en-US" b="1" dirty="0">
                <a:latin typeface="Times New Roman" panose="02020603050405020304" pitchFamily="18" charset="0"/>
                <a:cs typeface="Times New Roman" panose="02020603050405020304" pitchFamily="18" charset="0"/>
              </a:rPr>
              <a:t> 2018 </a:t>
            </a:r>
            <a:r>
              <a:rPr lang="ro-RO"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finalizarea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primei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etape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admitere</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învăţământul</a:t>
            </a:r>
            <a:r>
              <a:rPr lang="en-US" dirty="0">
                <a:latin typeface="Times New Roman" panose="02020603050405020304" pitchFamily="18" charset="0"/>
                <a:cs typeface="Times New Roman" panose="02020603050405020304" pitchFamily="18" charset="0"/>
              </a:rPr>
              <a:t> dual, moment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care se </a:t>
            </a:r>
            <a:r>
              <a:rPr lang="en-US" dirty="0" err="1">
                <a:latin typeface="Times New Roman" panose="02020603050405020304" pitchFamily="18" charset="0"/>
                <a:cs typeface="Times New Roman" panose="02020603050405020304" pitchFamily="18" charset="0"/>
              </a:rPr>
              <a:t>vor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cunoaşte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numărul</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elevi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înscrişi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această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etapă</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p>
          <a:p>
            <a:r>
              <a:rPr lang="ro-RO"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4 </a:t>
            </a:r>
            <a:r>
              <a:rPr lang="en-US" b="1" dirty="0" err="1">
                <a:latin typeface="Times New Roman" panose="02020603050405020304" pitchFamily="18" charset="0"/>
                <a:cs typeface="Times New Roman" panose="02020603050405020304" pitchFamily="18" charset="0"/>
              </a:rPr>
              <a:t>septembrie</a:t>
            </a:r>
            <a:r>
              <a:rPr lang="en-US" b="1" dirty="0">
                <a:latin typeface="Times New Roman" panose="02020603050405020304" pitchFamily="18" charset="0"/>
                <a:cs typeface="Times New Roman" panose="02020603050405020304" pitchFamily="18" charset="0"/>
              </a:rPr>
              <a:t> 2017 </a:t>
            </a:r>
            <a:endParaRPr lang="ro-RO" b="1" dirty="0">
              <a:latin typeface="Times New Roman" panose="02020603050405020304" pitchFamily="18" charset="0"/>
              <a:cs typeface="Times New Roman" panose="02020603050405020304" pitchFamily="18" charset="0"/>
            </a:endParaRPr>
          </a:p>
          <a:p>
            <a:r>
              <a:rPr lang="ro-RO"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Participare</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probele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admitere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acolo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unde</a:t>
            </a:r>
            <a:r>
              <a:rPr lang="en-US" dirty="0">
                <a:latin typeface="Times New Roman" panose="02020603050405020304" pitchFamily="18" charset="0"/>
                <a:cs typeface="Times New Roman" panose="02020603050405020304" pitchFamily="18" charset="0"/>
              </a:rPr>
              <a:t> s-au </a:t>
            </a:r>
            <a:r>
              <a:rPr lang="en-US" dirty="0" err="1">
                <a:latin typeface="Times New Roman" panose="02020603050405020304" pitchFamily="18" charset="0"/>
                <a:cs typeface="Times New Roman" panose="02020603050405020304" pitchFamily="18" charset="0"/>
              </a:rPr>
              <a:t>decis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organizarea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lor</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61694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12295138-FBAD-436E-B931-4E4D9273ABED}"/>
              </a:ext>
            </a:extLst>
          </p:cNvPr>
          <p:cNvSpPr/>
          <p:nvPr/>
        </p:nvSpPr>
        <p:spPr>
          <a:xfrm>
            <a:off x="467544" y="260648"/>
            <a:ext cx="8208912" cy="6186309"/>
          </a:xfrm>
          <a:prstGeom prst="rect">
            <a:avLst/>
          </a:prstGeom>
        </p:spPr>
        <p:txBody>
          <a:bodyPr wrap="square">
            <a:spAutoFit/>
          </a:bodyPr>
          <a:lstStyle/>
          <a:p>
            <a:pPr algn="ctr"/>
            <a:r>
              <a:rPr lang="en-US" b="1" dirty="0">
                <a:solidFill>
                  <a:schemeClr val="tx2"/>
                </a:solidFill>
                <a:latin typeface="Times New Roman" panose="02020603050405020304" pitchFamily="18" charset="0"/>
                <a:cs typeface="Times New Roman" panose="02020603050405020304" pitchFamily="18" charset="0"/>
              </a:rPr>
              <a:t>AVANTAJE OPERATORI ECONOMICI </a:t>
            </a:r>
            <a:endParaRPr lang="ro-RO" b="1" dirty="0">
              <a:solidFill>
                <a:schemeClr val="tx2"/>
              </a:solidFill>
              <a:latin typeface="Times New Roman" panose="02020603050405020304" pitchFamily="18" charset="0"/>
              <a:cs typeface="Times New Roman" panose="02020603050405020304" pitchFamily="18" charset="0"/>
            </a:endParaRPr>
          </a:p>
          <a:p>
            <a:endParaRPr lang="ro-RO"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Cheltuielile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efectuate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operatorii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economici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organizarea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desfășurarea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învățământului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profesional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tehnic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potrivit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reglementărilor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legale</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domeniul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educației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naționale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considerate </a:t>
            </a:r>
            <a:r>
              <a:rPr lang="en-US" b="1" dirty="0" err="1">
                <a:latin typeface="Times New Roman" panose="02020603050405020304" pitchFamily="18" charset="0"/>
                <a:cs typeface="Times New Roman" panose="02020603050405020304" pitchFamily="18" charset="0"/>
              </a:rPr>
              <a:t>cheltuieli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deductibile</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determinarea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rezultatului</a:t>
            </a:r>
            <a:r>
              <a:rPr lang="en-US" dirty="0">
                <a:latin typeface="Times New Roman" panose="02020603050405020304" pitchFamily="18" charset="0"/>
                <a:cs typeface="Times New Roman" panose="02020603050405020304" pitchFamily="18" charset="0"/>
              </a:rPr>
              <a:t> fiscal. (art. 25, </a:t>
            </a:r>
            <a:r>
              <a:rPr lang="en-US" dirty="0" err="1">
                <a:latin typeface="Times New Roman" panose="02020603050405020304" pitchFamily="18" charset="0"/>
                <a:cs typeface="Times New Roman" panose="02020603050405020304" pitchFamily="18" charset="0"/>
              </a:rPr>
              <a:t>alin</a:t>
            </a:r>
            <a:r>
              <a:rPr lang="en-US" dirty="0">
                <a:latin typeface="Times New Roman" panose="02020603050405020304" pitchFamily="18" charset="0"/>
                <a:cs typeface="Times New Roman" panose="02020603050405020304" pitchFamily="18" charset="0"/>
              </a:rPr>
              <a:t>. (9), art. 28): </a:t>
            </a:r>
            <a:endParaRPr lang="ro-RO" dirty="0">
              <a:latin typeface="Times New Roman" panose="02020603050405020304" pitchFamily="18" charset="0"/>
              <a:cs typeface="Times New Roman" panose="02020603050405020304" pitchFamily="18" charset="0"/>
            </a:endParaRPr>
          </a:p>
          <a:p>
            <a:pPr algn="just"/>
            <a:endParaRPr lang="ro-RO" dirty="0">
              <a:latin typeface="Times New Roman" panose="02020603050405020304" pitchFamily="18" charset="0"/>
              <a:cs typeface="Times New Roman" panose="02020603050405020304" pitchFamily="18" charset="0"/>
            </a:endParaRPr>
          </a:p>
          <a:p>
            <a:pPr algn="just"/>
            <a:r>
              <a:rPr lang="en-US" b="1" i="1" dirty="0">
                <a:latin typeface="Times New Roman" panose="02020603050405020304" pitchFamily="18" charset="0"/>
                <a:cs typeface="Times New Roman" panose="02020603050405020304" pitchFamily="18" charset="0"/>
              </a:rPr>
              <a:t>ART. 25 - </a:t>
            </a:r>
            <a:r>
              <a:rPr lang="en-US" b="1" i="1" dirty="0" err="1">
                <a:latin typeface="Times New Roman" panose="02020603050405020304" pitchFamily="18" charset="0"/>
                <a:cs typeface="Times New Roman" panose="02020603050405020304" pitchFamily="18" charset="0"/>
              </a:rPr>
              <a:t>Cheltuieli</a:t>
            </a:r>
            <a:r>
              <a:rPr lang="en-US" b="1" i="1" dirty="0">
                <a:latin typeface="Times New Roman" panose="02020603050405020304" pitchFamily="18" charset="0"/>
                <a:cs typeface="Times New Roman" panose="02020603050405020304" pitchFamily="18" charset="0"/>
              </a:rPr>
              <a:t> Art. 25 (9) </a:t>
            </a:r>
            <a:r>
              <a:rPr lang="en-US" i="1" dirty="0" err="1">
                <a:latin typeface="Times New Roman" panose="02020603050405020304" pitchFamily="18" charset="0"/>
                <a:cs typeface="Times New Roman" panose="02020603050405020304" pitchFamily="18" charset="0"/>
              </a:rPr>
              <a:t>Sunt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cheltuieli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deductibile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pentru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determinarea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rezultatului</a:t>
            </a:r>
            <a:r>
              <a:rPr lang="en-US" i="1" dirty="0">
                <a:latin typeface="Times New Roman" panose="02020603050405020304" pitchFamily="18" charset="0"/>
                <a:cs typeface="Times New Roman" panose="02020603050405020304" pitchFamily="18" charset="0"/>
              </a:rPr>
              <a:t> fiscal </a:t>
            </a:r>
            <a:r>
              <a:rPr lang="en-US" i="1" dirty="0" err="1">
                <a:latin typeface="Times New Roman" panose="02020603050405020304" pitchFamily="18" charset="0"/>
                <a:cs typeface="Times New Roman" panose="02020603050405020304" pitchFamily="18" charset="0"/>
              </a:rPr>
              <a:t>cheltuielile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efectuate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pentru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organizarea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şi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desfăşurarea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învăţământului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profesional</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şi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tehnic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potrivit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reglementărilor</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legale</a:t>
            </a:r>
            <a:r>
              <a:rPr lang="en-US" i="1" dirty="0">
                <a:latin typeface="Times New Roman" panose="02020603050405020304" pitchFamily="18" charset="0"/>
                <a:cs typeface="Times New Roman" panose="02020603050405020304" pitchFamily="18" charset="0"/>
              </a:rPr>
              <a:t> din </a:t>
            </a:r>
            <a:r>
              <a:rPr lang="en-US" i="1" dirty="0" err="1">
                <a:latin typeface="Times New Roman" panose="02020603050405020304" pitchFamily="18" charset="0"/>
                <a:cs typeface="Times New Roman" panose="02020603050405020304" pitchFamily="18" charset="0"/>
              </a:rPr>
              <a:t>domeniul</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educaţiei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naţionale</a:t>
            </a:r>
            <a:r>
              <a:rPr lang="en-US" i="1" dirty="0">
                <a:latin typeface="Times New Roman" panose="02020603050405020304" pitchFamily="18" charset="0"/>
                <a:cs typeface="Times New Roman" panose="02020603050405020304" pitchFamily="18" charset="0"/>
              </a:rPr>
              <a:t>. </a:t>
            </a:r>
            <a:endParaRPr lang="ro-RO" i="1" dirty="0">
              <a:latin typeface="Times New Roman" panose="02020603050405020304" pitchFamily="18" charset="0"/>
              <a:cs typeface="Times New Roman" panose="02020603050405020304" pitchFamily="18" charset="0"/>
            </a:endParaRPr>
          </a:p>
          <a:p>
            <a:pPr algn="just"/>
            <a:endParaRPr lang="ro-RO" i="1" dirty="0">
              <a:latin typeface="Times New Roman" panose="02020603050405020304" pitchFamily="18" charset="0"/>
              <a:cs typeface="Times New Roman" panose="02020603050405020304" pitchFamily="18" charset="0"/>
            </a:endParaRPr>
          </a:p>
          <a:p>
            <a:pPr algn="just"/>
            <a:r>
              <a:rPr lang="en-US" b="1" i="1" dirty="0">
                <a:latin typeface="Times New Roman" panose="02020603050405020304" pitchFamily="18" charset="0"/>
                <a:cs typeface="Times New Roman" panose="02020603050405020304" pitchFamily="18" charset="0"/>
              </a:rPr>
              <a:t>ART. 28 - </a:t>
            </a:r>
            <a:r>
              <a:rPr lang="en-US" b="1" i="1" dirty="0" err="1">
                <a:latin typeface="Times New Roman" panose="02020603050405020304" pitchFamily="18" charset="0"/>
                <a:cs typeface="Times New Roman" panose="02020603050405020304" pitchFamily="18" charset="0"/>
              </a:rPr>
              <a:t>Amortizarea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fiscală</a:t>
            </a:r>
            <a:r>
              <a:rPr lang="en-US" b="1" i="1" dirty="0">
                <a:latin typeface="Times New Roman" panose="02020603050405020304" pitchFamily="18" charset="0"/>
                <a:cs typeface="Times New Roman" panose="02020603050405020304" pitchFamily="18" charset="0"/>
              </a:rPr>
              <a:t> </a:t>
            </a:r>
            <a:endParaRPr lang="ro-RO" b="1" i="1" dirty="0">
              <a:latin typeface="Times New Roman" panose="02020603050405020304" pitchFamily="18" charset="0"/>
              <a:cs typeface="Times New Roman" panose="02020603050405020304" pitchFamily="18" charset="0"/>
            </a:endParaRPr>
          </a:p>
          <a:p>
            <a:pPr marL="342900" indent="-342900" algn="just">
              <a:buAutoNum type="arabicParenBoth"/>
            </a:pPr>
            <a:r>
              <a:rPr lang="en-US" i="1" dirty="0" err="1">
                <a:latin typeface="Times New Roman" panose="02020603050405020304" pitchFamily="18" charset="0"/>
                <a:cs typeface="Times New Roman" panose="02020603050405020304" pitchFamily="18" charset="0"/>
              </a:rPr>
              <a:t>Cheltuielile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aferente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achiziționării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producerii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construirii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mijloacelor</a:t>
            </a:r>
            <a:r>
              <a:rPr lang="en-US" i="1" dirty="0">
                <a:latin typeface="Times New Roman" panose="02020603050405020304" pitchFamily="18" charset="0"/>
                <a:cs typeface="Times New Roman" panose="02020603050405020304" pitchFamily="18" charset="0"/>
              </a:rPr>
              <a:t> fixe </a:t>
            </a:r>
            <a:r>
              <a:rPr lang="en-US" i="1" dirty="0" err="1">
                <a:latin typeface="Times New Roman" panose="02020603050405020304" pitchFamily="18" charset="0"/>
                <a:cs typeface="Times New Roman" panose="02020603050405020304" pitchFamily="18" charset="0"/>
              </a:rPr>
              <a:t>amortizabile</a:t>
            </a:r>
            <a:r>
              <a:rPr lang="en-US" i="1" dirty="0">
                <a:latin typeface="Times New Roman" panose="02020603050405020304" pitchFamily="18" charset="0"/>
                <a:cs typeface="Times New Roman" panose="02020603050405020304" pitchFamily="18" charset="0"/>
              </a:rPr>
              <a:t>, precum </a:t>
            </a:r>
            <a:r>
              <a:rPr lang="en-US" i="1" dirty="0" err="1">
                <a:latin typeface="Times New Roman" panose="02020603050405020304" pitchFamily="18" charset="0"/>
                <a:cs typeface="Times New Roman" panose="02020603050405020304" pitchFamily="18" charset="0"/>
              </a:rPr>
              <a:t>și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investițiile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efectuate</a:t>
            </a:r>
            <a:r>
              <a:rPr lang="en-US" i="1" dirty="0">
                <a:latin typeface="Times New Roman" panose="02020603050405020304" pitchFamily="18" charset="0"/>
                <a:cs typeface="Times New Roman" panose="02020603050405020304" pitchFamily="18" charset="0"/>
              </a:rPr>
              <a:t> la </a:t>
            </a:r>
            <a:r>
              <a:rPr lang="en-US" i="1" dirty="0" err="1">
                <a:latin typeface="Times New Roman" panose="02020603050405020304" pitchFamily="18" charset="0"/>
                <a:cs typeface="Times New Roman" panose="02020603050405020304" pitchFamily="18" charset="0"/>
              </a:rPr>
              <a:t>acestea</a:t>
            </a:r>
            <a:r>
              <a:rPr lang="en-US" i="1" dirty="0">
                <a:latin typeface="Times New Roman" panose="02020603050405020304" pitchFamily="18" charset="0"/>
                <a:cs typeface="Times New Roman" panose="02020603050405020304" pitchFamily="18" charset="0"/>
              </a:rPr>
              <a:t> se </a:t>
            </a:r>
            <a:r>
              <a:rPr lang="en-US" i="1" dirty="0" err="1">
                <a:latin typeface="Times New Roman" panose="02020603050405020304" pitchFamily="18" charset="0"/>
                <a:cs typeface="Times New Roman" panose="02020603050405020304" pitchFamily="18" charset="0"/>
              </a:rPr>
              <a:t>recuperează</a:t>
            </a:r>
            <a:r>
              <a:rPr lang="en-US" i="1" dirty="0">
                <a:latin typeface="Times New Roman" panose="02020603050405020304" pitchFamily="18" charset="0"/>
                <a:cs typeface="Times New Roman" panose="02020603050405020304" pitchFamily="18" charset="0"/>
              </a:rPr>
              <a:t> din </a:t>
            </a:r>
            <a:r>
              <a:rPr lang="en-US" i="1" dirty="0" err="1">
                <a:latin typeface="Times New Roman" panose="02020603050405020304" pitchFamily="18" charset="0"/>
                <a:cs typeface="Times New Roman" panose="02020603050405020304" pitchFamily="18" charset="0"/>
              </a:rPr>
              <a:t>punct</a:t>
            </a:r>
            <a:r>
              <a:rPr lang="en-US" i="1" dirty="0">
                <a:latin typeface="Times New Roman" panose="02020603050405020304" pitchFamily="18" charset="0"/>
                <a:cs typeface="Times New Roman" panose="02020603050405020304" pitchFamily="18" charset="0"/>
              </a:rPr>
              <a:t> de </a:t>
            </a:r>
            <a:r>
              <a:rPr lang="en-US" i="1" dirty="0" err="1">
                <a:latin typeface="Times New Roman" panose="02020603050405020304" pitchFamily="18" charset="0"/>
                <a:cs typeface="Times New Roman" panose="02020603050405020304" pitchFamily="18" charset="0"/>
              </a:rPr>
              <a:t>vedere</a:t>
            </a:r>
            <a:r>
              <a:rPr lang="en-US" i="1" dirty="0">
                <a:latin typeface="Times New Roman" panose="02020603050405020304" pitchFamily="18" charset="0"/>
                <a:cs typeface="Times New Roman" panose="02020603050405020304" pitchFamily="18" charset="0"/>
              </a:rPr>
              <a:t> fiscal </a:t>
            </a:r>
            <a:r>
              <a:rPr lang="en-US" i="1" dirty="0" err="1">
                <a:latin typeface="Times New Roman" panose="02020603050405020304" pitchFamily="18" charset="0"/>
                <a:cs typeface="Times New Roman" panose="02020603050405020304" pitchFamily="18" charset="0"/>
              </a:rPr>
              <a:t>prin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deducerea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amortizării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potrivit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prevederilor</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prezentului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articol</a:t>
            </a:r>
            <a:r>
              <a:rPr lang="en-US" i="1" dirty="0">
                <a:latin typeface="Times New Roman" panose="02020603050405020304" pitchFamily="18" charset="0"/>
                <a:cs typeface="Times New Roman" panose="02020603050405020304" pitchFamily="18" charset="0"/>
              </a:rPr>
              <a:t>. </a:t>
            </a:r>
            <a:endParaRPr lang="ro-RO" i="1" dirty="0">
              <a:latin typeface="Times New Roman" panose="02020603050405020304" pitchFamily="18" charset="0"/>
              <a:cs typeface="Times New Roman" panose="02020603050405020304" pitchFamily="18" charset="0"/>
            </a:endParaRPr>
          </a:p>
          <a:p>
            <a:pPr algn="just"/>
            <a:r>
              <a:rPr lang="en-US" i="1" dirty="0">
                <a:latin typeface="Times New Roman" panose="02020603050405020304" pitchFamily="18" charset="0"/>
                <a:cs typeface="Times New Roman" panose="02020603050405020304" pitchFamily="18" charset="0"/>
              </a:rPr>
              <a:t>(3) </a:t>
            </a:r>
            <a:r>
              <a:rPr lang="en-US" i="1" dirty="0" err="1">
                <a:latin typeface="Times New Roman" panose="02020603050405020304" pitchFamily="18" charset="0"/>
                <a:cs typeface="Times New Roman" panose="02020603050405020304" pitchFamily="18" charset="0"/>
              </a:rPr>
              <a:t>Sunt</a:t>
            </a:r>
            <a:r>
              <a:rPr lang="en-US" i="1" dirty="0">
                <a:latin typeface="Times New Roman" panose="02020603050405020304" pitchFamily="18" charset="0"/>
                <a:cs typeface="Times New Roman" panose="02020603050405020304" pitchFamily="18" charset="0"/>
              </a:rPr>
              <a:t>, de </a:t>
            </a:r>
            <a:r>
              <a:rPr lang="en-US" i="1" dirty="0" err="1">
                <a:latin typeface="Times New Roman" panose="02020603050405020304" pitchFamily="18" charset="0"/>
                <a:cs typeface="Times New Roman" panose="02020603050405020304" pitchFamily="18" charset="0"/>
              </a:rPr>
              <a:t>asemenea</a:t>
            </a:r>
            <a:r>
              <a:rPr lang="en-US" i="1" dirty="0">
                <a:latin typeface="Times New Roman" panose="02020603050405020304" pitchFamily="18" charset="0"/>
                <a:cs typeface="Times New Roman" panose="02020603050405020304" pitchFamily="18" charset="0"/>
              </a:rPr>
              <a:t>, considerate </a:t>
            </a:r>
            <a:r>
              <a:rPr lang="en-US" i="1" dirty="0" err="1">
                <a:latin typeface="Times New Roman" panose="02020603050405020304" pitchFamily="18" charset="0"/>
                <a:cs typeface="Times New Roman" panose="02020603050405020304" pitchFamily="18" charset="0"/>
              </a:rPr>
              <a:t>mijloace</a:t>
            </a:r>
            <a:r>
              <a:rPr lang="en-US" i="1" dirty="0">
                <a:latin typeface="Times New Roman" panose="02020603050405020304" pitchFamily="18" charset="0"/>
                <a:cs typeface="Times New Roman" panose="02020603050405020304" pitchFamily="18" charset="0"/>
              </a:rPr>
              <a:t> fixe </a:t>
            </a:r>
            <a:r>
              <a:rPr lang="en-US" i="1" dirty="0" err="1">
                <a:latin typeface="Times New Roman" panose="02020603050405020304" pitchFamily="18" charset="0"/>
                <a:cs typeface="Times New Roman" panose="02020603050405020304" pitchFamily="18" charset="0"/>
              </a:rPr>
              <a:t>amortizabile</a:t>
            </a:r>
            <a:r>
              <a:rPr lang="en-US" i="1" dirty="0">
                <a:latin typeface="Times New Roman" panose="02020603050405020304" pitchFamily="18" charset="0"/>
                <a:cs typeface="Times New Roman" panose="02020603050405020304" pitchFamily="18" charset="0"/>
              </a:rPr>
              <a:t>: </a:t>
            </a:r>
            <a:endParaRPr lang="ro-RO" i="1" dirty="0">
              <a:latin typeface="Times New Roman" panose="02020603050405020304" pitchFamily="18" charset="0"/>
              <a:cs typeface="Times New Roman" panose="02020603050405020304" pitchFamily="18" charset="0"/>
            </a:endParaRPr>
          </a:p>
          <a:p>
            <a:pPr algn="just"/>
            <a:r>
              <a:rPr lang="en-US" i="1" dirty="0">
                <a:latin typeface="Times New Roman" panose="02020603050405020304" pitchFamily="18" charset="0"/>
                <a:cs typeface="Times New Roman" panose="02020603050405020304" pitchFamily="18" charset="0"/>
              </a:rPr>
              <a:t>h) </a:t>
            </a:r>
            <a:r>
              <a:rPr lang="en-US" i="1" dirty="0" err="1">
                <a:latin typeface="Times New Roman" panose="02020603050405020304" pitchFamily="18" charset="0"/>
                <a:cs typeface="Times New Roman" panose="02020603050405020304" pitchFamily="18" charset="0"/>
              </a:rPr>
              <a:t>mijloacele</a:t>
            </a:r>
            <a:r>
              <a:rPr lang="en-US" i="1" dirty="0">
                <a:latin typeface="Times New Roman" panose="02020603050405020304" pitchFamily="18" charset="0"/>
                <a:cs typeface="Times New Roman" panose="02020603050405020304" pitchFamily="18" charset="0"/>
              </a:rPr>
              <a:t> fixe </a:t>
            </a:r>
            <a:r>
              <a:rPr lang="en-US" i="1" dirty="0" err="1">
                <a:latin typeface="Times New Roman" panose="02020603050405020304" pitchFamily="18" charset="0"/>
                <a:cs typeface="Times New Roman" panose="02020603050405020304" pitchFamily="18" charset="0"/>
              </a:rPr>
              <a:t>deţinute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şi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utilizate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pentru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organizarea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şi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desfăşurarea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învăţământului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profesional</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şi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tehnic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potrivit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reglementărilor</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legale</a:t>
            </a:r>
            <a:r>
              <a:rPr lang="en-US" i="1" dirty="0">
                <a:latin typeface="Times New Roman" panose="02020603050405020304" pitchFamily="18" charset="0"/>
                <a:cs typeface="Times New Roman" panose="02020603050405020304" pitchFamily="18" charset="0"/>
              </a:rPr>
              <a:t> din </a:t>
            </a:r>
            <a:r>
              <a:rPr lang="en-US" i="1" dirty="0" err="1">
                <a:latin typeface="Times New Roman" panose="02020603050405020304" pitchFamily="18" charset="0"/>
                <a:cs typeface="Times New Roman" panose="02020603050405020304" pitchFamily="18" charset="0"/>
              </a:rPr>
              <a:t>domeniul</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educaţiei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naţionale</a:t>
            </a:r>
            <a:r>
              <a:rPr lang="en-US" i="1" dirty="0">
                <a:latin typeface="Times New Roman" panose="02020603050405020304" pitchFamily="18" charset="0"/>
                <a:cs typeface="Times New Roman" panose="02020603050405020304" pitchFamily="18" charset="0"/>
              </a:rPr>
              <a:t>;</a:t>
            </a:r>
            <a:endParaRPr lang="ro-RO" i="1" dirty="0">
              <a:latin typeface="Times New Roman" panose="02020603050405020304" pitchFamily="18" charset="0"/>
              <a:cs typeface="Times New Roman" panose="02020603050405020304" pitchFamily="18" charset="0"/>
            </a:endParaRPr>
          </a:p>
          <a:p>
            <a:pPr algn="just"/>
            <a:r>
              <a:rPr lang="en-US" i="1" dirty="0" err="1">
                <a:latin typeface="Times New Roman" panose="02020603050405020304" pitchFamily="18" charset="0"/>
                <a:cs typeface="Times New Roman" panose="02020603050405020304" pitchFamily="18" charset="0"/>
              </a:rPr>
              <a:t>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investiţiile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efectuate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pentru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organizarea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şi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desfăşurarea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învăţământului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profesional</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şi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tehnic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potrivit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reglementărilor</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legale</a:t>
            </a:r>
            <a:r>
              <a:rPr lang="en-US" i="1" dirty="0">
                <a:latin typeface="Times New Roman" panose="02020603050405020304" pitchFamily="18" charset="0"/>
                <a:cs typeface="Times New Roman" panose="02020603050405020304" pitchFamily="18" charset="0"/>
              </a:rPr>
              <a:t> din </a:t>
            </a:r>
            <a:r>
              <a:rPr lang="en-US" i="1" dirty="0" err="1">
                <a:latin typeface="Times New Roman" panose="02020603050405020304" pitchFamily="18" charset="0"/>
                <a:cs typeface="Times New Roman" panose="02020603050405020304" pitchFamily="18" charset="0"/>
              </a:rPr>
              <a:t>domeniul</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educaţiei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naţionale</a:t>
            </a:r>
            <a:r>
              <a:rPr lang="en-US" i="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957907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02952AC1-BD42-47F2-9A2B-231B5B0BF530}"/>
              </a:ext>
            </a:extLst>
          </p:cNvPr>
          <p:cNvSpPr/>
          <p:nvPr/>
        </p:nvSpPr>
        <p:spPr>
          <a:xfrm>
            <a:off x="683568" y="764704"/>
            <a:ext cx="8136904" cy="5078313"/>
          </a:xfrm>
          <a:prstGeom prst="rect">
            <a:avLst/>
          </a:prstGeom>
        </p:spPr>
        <p:txBody>
          <a:bodyPr wrap="square">
            <a:spAutoFit/>
          </a:bodyPr>
          <a:lstStyle/>
          <a:p>
            <a:pPr algn="ctr"/>
            <a:r>
              <a:rPr lang="en-US" b="1" dirty="0">
                <a:solidFill>
                  <a:schemeClr val="tx2"/>
                </a:solidFill>
                <a:latin typeface="Times New Roman" panose="02020603050405020304" pitchFamily="18" charset="0"/>
                <a:cs typeface="Times New Roman" panose="02020603050405020304" pitchFamily="18" charset="0"/>
              </a:rPr>
              <a:t>AVANTAJE OPERATORI ECONOMICI </a:t>
            </a:r>
            <a:endParaRPr lang="ro-RO" b="1" dirty="0">
              <a:solidFill>
                <a:schemeClr val="tx2"/>
              </a:solidFill>
              <a:latin typeface="Times New Roman" panose="02020603050405020304" pitchFamily="18" charset="0"/>
              <a:cs typeface="Times New Roman" panose="02020603050405020304" pitchFamily="18" charset="0"/>
            </a:endParaRPr>
          </a:p>
          <a:p>
            <a:pPr algn="ctr"/>
            <a:endParaRPr lang="ro-RO" b="1" dirty="0">
              <a:solidFill>
                <a:schemeClr val="tx2"/>
              </a:solidFill>
              <a:latin typeface="Times New Roman" panose="02020603050405020304" pitchFamily="18" charset="0"/>
              <a:cs typeface="Times New Roman" panose="02020603050405020304" pitchFamily="18" charset="0"/>
            </a:endParaRPr>
          </a:p>
          <a:p>
            <a:pPr algn="just"/>
            <a:r>
              <a:rPr lang="ro-RO" b="1" i="1" dirty="0">
                <a:latin typeface="Times New Roman" panose="02020603050405020304" pitchFamily="18" charset="0"/>
                <a:cs typeface="Times New Roman" panose="02020603050405020304" pitchFamily="18" charset="0"/>
              </a:rPr>
              <a:t>ART. 62 - Venituri neimpozabile </a:t>
            </a:r>
            <a:r>
              <a:rPr lang="ro-RO" i="1" dirty="0">
                <a:latin typeface="Times New Roman" panose="02020603050405020304" pitchFamily="18" charset="0"/>
                <a:cs typeface="Times New Roman" panose="02020603050405020304" pitchFamily="18" charset="0"/>
              </a:rPr>
              <a:t>-  următoarele venituri nu sunt impozabile: </a:t>
            </a:r>
          </a:p>
          <a:p>
            <a:pPr algn="just"/>
            <a:r>
              <a:rPr lang="ro-RO" i="1" dirty="0">
                <a:latin typeface="Times New Roman" panose="02020603050405020304" pitchFamily="18" charset="0"/>
                <a:cs typeface="Times New Roman" panose="02020603050405020304" pitchFamily="18" charset="0"/>
              </a:rPr>
              <a:t>o1) bursele, premiile </a:t>
            </a:r>
            <a:r>
              <a:rPr lang="ro-RO" i="1" dirty="0" err="1">
                <a:latin typeface="Times New Roman" panose="02020603050405020304" pitchFamily="18" charset="0"/>
                <a:cs typeface="Times New Roman" panose="02020603050405020304" pitchFamily="18" charset="0"/>
              </a:rPr>
              <a:t>şi</a:t>
            </a:r>
            <a:r>
              <a:rPr lang="ro-RO" i="1" dirty="0">
                <a:latin typeface="Times New Roman" panose="02020603050405020304" pitchFamily="18" charset="0"/>
                <a:cs typeface="Times New Roman" panose="02020603050405020304" pitchFamily="18" charset="0"/>
              </a:rPr>
              <a:t> alte drepturi sub formă de cazare, masă, transport, echipamente de lucru/</a:t>
            </a:r>
            <a:r>
              <a:rPr lang="ro-RO" i="1" dirty="0" err="1">
                <a:latin typeface="Times New Roman" panose="02020603050405020304" pitchFamily="18" charset="0"/>
                <a:cs typeface="Times New Roman" panose="02020603050405020304" pitchFamily="18" charset="0"/>
              </a:rPr>
              <a:t>protecţie</a:t>
            </a:r>
            <a:r>
              <a:rPr lang="ro-RO" i="1" dirty="0">
                <a:latin typeface="Times New Roman" panose="02020603050405020304" pitchFamily="18" charset="0"/>
                <a:cs typeface="Times New Roman" panose="02020603050405020304" pitchFamily="18" charset="0"/>
              </a:rPr>
              <a:t> </a:t>
            </a:r>
            <a:r>
              <a:rPr lang="ro-RO" i="1" dirty="0" err="1">
                <a:latin typeface="Times New Roman" panose="02020603050405020304" pitchFamily="18" charset="0"/>
                <a:cs typeface="Times New Roman" panose="02020603050405020304" pitchFamily="18" charset="0"/>
              </a:rPr>
              <a:t>şi</a:t>
            </a:r>
            <a:r>
              <a:rPr lang="ro-RO" i="1" dirty="0">
                <a:latin typeface="Times New Roman" panose="02020603050405020304" pitchFamily="18" charset="0"/>
                <a:cs typeface="Times New Roman" panose="02020603050405020304" pitchFamily="18" charset="0"/>
              </a:rPr>
              <a:t> altele asemenea primite de elevi pe parcursul </a:t>
            </a:r>
            <a:r>
              <a:rPr lang="ro-RO" i="1" dirty="0" err="1">
                <a:latin typeface="Times New Roman" panose="02020603050405020304" pitchFamily="18" charset="0"/>
                <a:cs typeface="Times New Roman" panose="02020603050405020304" pitchFamily="18" charset="0"/>
              </a:rPr>
              <a:t>învăţământului</a:t>
            </a:r>
            <a:r>
              <a:rPr lang="ro-RO" i="1" dirty="0">
                <a:latin typeface="Times New Roman" panose="02020603050405020304" pitchFamily="18" charset="0"/>
                <a:cs typeface="Times New Roman" panose="02020603050405020304" pitchFamily="18" charset="0"/>
              </a:rPr>
              <a:t> profesional </a:t>
            </a:r>
            <a:r>
              <a:rPr lang="ro-RO" i="1" dirty="0" err="1">
                <a:latin typeface="Times New Roman" panose="02020603050405020304" pitchFamily="18" charset="0"/>
                <a:cs typeface="Times New Roman" panose="02020603050405020304" pitchFamily="18" charset="0"/>
              </a:rPr>
              <a:t>şi</a:t>
            </a:r>
            <a:r>
              <a:rPr lang="ro-RO" i="1" dirty="0">
                <a:latin typeface="Times New Roman" panose="02020603050405020304" pitchFamily="18" charset="0"/>
                <a:cs typeface="Times New Roman" panose="02020603050405020304" pitchFamily="18" charset="0"/>
              </a:rPr>
              <a:t> tehnic, potrivit reglementărilor legale din domeniul </a:t>
            </a:r>
            <a:r>
              <a:rPr lang="ro-RO" i="1" dirty="0" err="1">
                <a:latin typeface="Times New Roman" panose="02020603050405020304" pitchFamily="18" charset="0"/>
                <a:cs typeface="Times New Roman" panose="02020603050405020304" pitchFamily="18" charset="0"/>
              </a:rPr>
              <a:t>educaţiei</a:t>
            </a:r>
            <a:r>
              <a:rPr lang="ro-RO" i="1" dirty="0">
                <a:latin typeface="Times New Roman" panose="02020603050405020304" pitchFamily="18" charset="0"/>
                <a:cs typeface="Times New Roman" panose="02020603050405020304" pitchFamily="18" charset="0"/>
              </a:rPr>
              <a:t> </a:t>
            </a:r>
            <a:r>
              <a:rPr lang="ro-RO" i="1" dirty="0" err="1">
                <a:latin typeface="Times New Roman" panose="02020603050405020304" pitchFamily="18" charset="0"/>
                <a:cs typeface="Times New Roman" panose="02020603050405020304" pitchFamily="18" charset="0"/>
              </a:rPr>
              <a:t>naţionale</a:t>
            </a:r>
            <a:r>
              <a:rPr lang="ro-RO" i="1" dirty="0">
                <a:latin typeface="Times New Roman" panose="02020603050405020304" pitchFamily="18" charset="0"/>
                <a:cs typeface="Times New Roman" panose="02020603050405020304" pitchFamily="18" charset="0"/>
              </a:rPr>
              <a:t>; </a:t>
            </a:r>
          </a:p>
          <a:p>
            <a:pPr algn="just"/>
            <a:r>
              <a:rPr lang="ro-RO" b="1" i="1" dirty="0">
                <a:latin typeface="Times New Roman" panose="02020603050405020304" pitchFamily="18" charset="0"/>
                <a:cs typeface="Times New Roman" panose="02020603050405020304" pitchFamily="18" charset="0"/>
              </a:rPr>
              <a:t>ART. 68 - Reguli generale de stabilire a venitului net anual din activități independente, determinat în sistem real, pe baza datelor din contabilitate </a:t>
            </a:r>
            <a:r>
              <a:rPr lang="ro-RO" i="1" dirty="0">
                <a:latin typeface="Times New Roman" panose="02020603050405020304" pitchFamily="18" charset="0"/>
                <a:cs typeface="Times New Roman" panose="02020603050405020304" pitchFamily="18" charset="0"/>
              </a:rPr>
              <a:t>(41) Sunt cheltuieli deductibile cheltuielile efectuate pentru organizarea </a:t>
            </a:r>
            <a:r>
              <a:rPr lang="ro-RO" i="1" dirty="0" err="1">
                <a:latin typeface="Times New Roman" panose="02020603050405020304" pitchFamily="18" charset="0"/>
                <a:cs typeface="Times New Roman" panose="02020603050405020304" pitchFamily="18" charset="0"/>
              </a:rPr>
              <a:t>şi</a:t>
            </a:r>
            <a:r>
              <a:rPr lang="ro-RO" i="1" dirty="0">
                <a:latin typeface="Times New Roman" panose="02020603050405020304" pitchFamily="18" charset="0"/>
                <a:cs typeface="Times New Roman" panose="02020603050405020304" pitchFamily="18" charset="0"/>
              </a:rPr>
              <a:t> </a:t>
            </a:r>
            <a:r>
              <a:rPr lang="ro-RO" i="1" dirty="0" err="1">
                <a:latin typeface="Times New Roman" panose="02020603050405020304" pitchFamily="18" charset="0"/>
                <a:cs typeface="Times New Roman" panose="02020603050405020304" pitchFamily="18" charset="0"/>
              </a:rPr>
              <a:t>desfăşurarea</a:t>
            </a:r>
            <a:r>
              <a:rPr lang="ro-RO" i="1" dirty="0">
                <a:latin typeface="Times New Roman" panose="02020603050405020304" pitchFamily="18" charset="0"/>
                <a:cs typeface="Times New Roman" panose="02020603050405020304" pitchFamily="18" charset="0"/>
              </a:rPr>
              <a:t> </a:t>
            </a:r>
            <a:r>
              <a:rPr lang="ro-RO" i="1" dirty="0" err="1">
                <a:latin typeface="Times New Roman" panose="02020603050405020304" pitchFamily="18" charset="0"/>
                <a:cs typeface="Times New Roman" panose="02020603050405020304" pitchFamily="18" charset="0"/>
              </a:rPr>
              <a:t>învăţământului</a:t>
            </a:r>
            <a:r>
              <a:rPr lang="ro-RO" i="1" dirty="0">
                <a:latin typeface="Times New Roman" panose="02020603050405020304" pitchFamily="18" charset="0"/>
                <a:cs typeface="Times New Roman" panose="02020603050405020304" pitchFamily="18" charset="0"/>
              </a:rPr>
              <a:t> profesional </a:t>
            </a:r>
            <a:r>
              <a:rPr lang="ro-RO" i="1" dirty="0" err="1">
                <a:latin typeface="Times New Roman" panose="02020603050405020304" pitchFamily="18" charset="0"/>
                <a:cs typeface="Times New Roman" panose="02020603050405020304" pitchFamily="18" charset="0"/>
              </a:rPr>
              <a:t>şi</a:t>
            </a:r>
            <a:r>
              <a:rPr lang="ro-RO" i="1" dirty="0">
                <a:latin typeface="Times New Roman" panose="02020603050405020304" pitchFamily="18" charset="0"/>
                <a:cs typeface="Times New Roman" panose="02020603050405020304" pitchFamily="18" charset="0"/>
              </a:rPr>
              <a:t> tehnic, în conformitate cu reglementările legale din domeniul </a:t>
            </a:r>
            <a:r>
              <a:rPr lang="ro-RO" i="1" dirty="0" err="1">
                <a:latin typeface="Times New Roman" panose="02020603050405020304" pitchFamily="18" charset="0"/>
                <a:cs typeface="Times New Roman" panose="02020603050405020304" pitchFamily="18" charset="0"/>
              </a:rPr>
              <a:t>educaţiei</a:t>
            </a:r>
            <a:r>
              <a:rPr lang="ro-RO" i="1" dirty="0">
                <a:latin typeface="Times New Roman" panose="02020603050405020304" pitchFamily="18" charset="0"/>
                <a:cs typeface="Times New Roman" panose="02020603050405020304" pitchFamily="18" charset="0"/>
              </a:rPr>
              <a:t> </a:t>
            </a:r>
            <a:r>
              <a:rPr lang="ro-RO" i="1" dirty="0" err="1">
                <a:latin typeface="Times New Roman" panose="02020603050405020304" pitchFamily="18" charset="0"/>
                <a:cs typeface="Times New Roman" panose="02020603050405020304" pitchFamily="18" charset="0"/>
              </a:rPr>
              <a:t>naţionale</a:t>
            </a:r>
            <a:r>
              <a:rPr lang="ro-RO" i="1" dirty="0">
                <a:latin typeface="Times New Roman" panose="02020603050405020304" pitchFamily="18" charset="0"/>
                <a:cs typeface="Times New Roman" panose="02020603050405020304" pitchFamily="18" charset="0"/>
              </a:rPr>
              <a:t>, cu </a:t>
            </a:r>
            <a:r>
              <a:rPr lang="ro-RO" i="1" dirty="0" err="1">
                <a:latin typeface="Times New Roman" panose="02020603050405020304" pitchFamily="18" charset="0"/>
                <a:cs typeface="Times New Roman" panose="02020603050405020304" pitchFamily="18" charset="0"/>
              </a:rPr>
              <a:t>excepţia</a:t>
            </a:r>
            <a:r>
              <a:rPr lang="ro-RO" i="1" dirty="0">
                <a:latin typeface="Times New Roman" panose="02020603050405020304" pitchFamily="18" charset="0"/>
                <a:cs typeface="Times New Roman" panose="02020603050405020304" pitchFamily="18" charset="0"/>
              </a:rPr>
              <a:t> cheltuielilor cu amortizarea care sunt deductibile potrivit prevederilor alin. (4) lit. d). </a:t>
            </a:r>
          </a:p>
          <a:p>
            <a:pPr algn="just"/>
            <a:r>
              <a:rPr lang="ro-RO" dirty="0">
                <a:latin typeface="Times New Roman" panose="02020603050405020304" pitchFamily="18" charset="0"/>
                <a:cs typeface="Times New Roman" panose="02020603050405020304" pitchFamily="18" charset="0"/>
              </a:rPr>
              <a:t> </a:t>
            </a:r>
          </a:p>
          <a:p>
            <a:pPr algn="just"/>
            <a:r>
              <a:rPr lang="ro-RO" dirty="0">
                <a:latin typeface="Times New Roman" panose="02020603050405020304" pitchFamily="18" charset="0"/>
                <a:cs typeface="Times New Roman" panose="02020603050405020304" pitchFamily="18" charset="0"/>
              </a:rPr>
              <a:t>	Operatorii economici pot să se implice activ în formarea profesională a elevilor, iar la absolvirea acestora, pot selecta spre angajare pe cei mai buni dintre </a:t>
            </a:r>
            <a:r>
              <a:rPr lang="ro-RO" dirty="0" err="1">
                <a:latin typeface="Times New Roman" panose="02020603050405020304" pitchFamily="18" charset="0"/>
                <a:cs typeface="Times New Roman" panose="02020603050405020304" pitchFamily="18" charset="0"/>
              </a:rPr>
              <a:t>aceştia</a:t>
            </a:r>
            <a:r>
              <a:rPr lang="ro-RO" dirty="0">
                <a:latin typeface="Times New Roman" panose="02020603050405020304" pitchFamily="18" charset="0"/>
                <a:cs typeface="Times New Roman" panose="02020603050405020304" pitchFamily="18" charset="0"/>
              </a:rPr>
              <a:t>, beneficiind astfel de </a:t>
            </a:r>
            <a:r>
              <a:rPr lang="ro-RO" dirty="0" err="1">
                <a:latin typeface="Times New Roman" panose="02020603050405020304" pitchFamily="18" charset="0"/>
                <a:cs typeface="Times New Roman" panose="02020603050405020304" pitchFamily="18" charset="0"/>
              </a:rPr>
              <a:t>forţă</a:t>
            </a:r>
            <a:r>
              <a:rPr lang="ro-RO" dirty="0">
                <a:latin typeface="Times New Roman" panose="02020603050405020304" pitchFamily="18" charset="0"/>
                <a:cs typeface="Times New Roman" panose="02020603050405020304" pitchFamily="18" charset="0"/>
              </a:rPr>
              <a:t> de muncă calificată. </a:t>
            </a:r>
          </a:p>
          <a:p>
            <a:pPr algn="just"/>
            <a:r>
              <a:rPr lang="ro-RO" dirty="0">
                <a:solidFill>
                  <a:schemeClr val="tx2"/>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975106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05B7B609-4AC1-4147-A6CB-D4E286DF5D76}"/>
              </a:ext>
            </a:extLst>
          </p:cNvPr>
          <p:cNvSpPr/>
          <p:nvPr/>
        </p:nvSpPr>
        <p:spPr>
          <a:xfrm>
            <a:off x="143508" y="1196752"/>
            <a:ext cx="8856984" cy="3139321"/>
          </a:xfrm>
          <a:prstGeom prst="rect">
            <a:avLst/>
          </a:prstGeom>
        </p:spPr>
        <p:txBody>
          <a:bodyPr wrap="square">
            <a:spAutoFit/>
          </a:bodyPr>
          <a:lstStyle/>
          <a:p>
            <a:pPr algn="ctr"/>
            <a:r>
              <a:rPr lang="en-US" b="1" dirty="0">
                <a:solidFill>
                  <a:schemeClr val="tx2"/>
                </a:solidFill>
                <a:latin typeface="Times New Roman" panose="02020603050405020304" pitchFamily="18" charset="0"/>
                <a:cs typeface="Times New Roman" panose="02020603050405020304" pitchFamily="18" charset="0"/>
              </a:rPr>
              <a:t>NEVOI DE FORMARE A CADRELOR DIDACTICE ŞI A TUTORILOR DE PRACTICĂ DIN COMPANII </a:t>
            </a:r>
            <a:endParaRPr lang="ro-RO" b="1" dirty="0">
              <a:solidFill>
                <a:schemeClr val="tx2"/>
              </a:solidFill>
              <a:latin typeface="Times New Roman" panose="02020603050405020304" pitchFamily="18" charset="0"/>
              <a:cs typeface="Times New Roman" panose="02020603050405020304" pitchFamily="18" charset="0"/>
            </a:endParaRPr>
          </a:p>
          <a:p>
            <a:endParaRPr lang="ro-RO"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vederea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corelării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aspectelor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teoretice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celor</a:t>
            </a:r>
            <a:r>
              <a:rPr lang="en-US" dirty="0">
                <a:latin typeface="Times New Roman" panose="02020603050405020304" pitchFamily="18" charset="0"/>
                <a:cs typeface="Times New Roman" panose="02020603050405020304" pitchFamily="18" charset="0"/>
              </a:rPr>
              <a:t> practice,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recomandat</a:t>
            </a:r>
            <a:r>
              <a:rPr lang="en-US" dirty="0">
                <a:latin typeface="Times New Roman" panose="02020603050405020304" pitchFamily="18" charset="0"/>
                <a:cs typeface="Times New Roman" panose="02020603050405020304" pitchFamily="18" charset="0"/>
              </a:rPr>
              <a:t> ca </a:t>
            </a:r>
            <a:r>
              <a:rPr lang="en-US" dirty="0" err="1">
                <a:latin typeface="Times New Roman" panose="02020603050405020304" pitchFamily="18" charset="0"/>
                <a:cs typeface="Times New Roman" panose="02020603050405020304" pitchFamily="18" charset="0"/>
              </a:rPr>
              <a:t>operatorul</a:t>
            </a:r>
            <a:r>
              <a:rPr lang="en-US" dirty="0">
                <a:latin typeface="Times New Roman" panose="02020603050405020304" pitchFamily="18" charset="0"/>
                <a:cs typeface="Times New Roman" panose="02020603050405020304" pitchFamily="18" charset="0"/>
              </a:rPr>
              <a:t> economic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organizeze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întâlniri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periodice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parcursul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şcolarizării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învăţământul</a:t>
            </a:r>
            <a:r>
              <a:rPr lang="en-US" dirty="0">
                <a:latin typeface="Times New Roman" panose="02020603050405020304" pitchFamily="18" charset="0"/>
                <a:cs typeface="Times New Roman" panose="02020603050405020304" pitchFamily="18" charset="0"/>
              </a:rPr>
              <a:t> dual cu </a:t>
            </a:r>
            <a:r>
              <a:rPr lang="en-US" dirty="0" err="1">
                <a:latin typeface="Times New Roman" panose="02020603050405020304" pitchFamily="18" charset="0"/>
                <a:cs typeface="Times New Roman" panose="02020603050405020304" pitchFamily="18" charset="0"/>
              </a:rPr>
              <a:t>cadrele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didactice</a:t>
            </a:r>
            <a:r>
              <a:rPr lang="en-US" dirty="0">
                <a:latin typeface="Times New Roman" panose="02020603050405020304" pitchFamily="18" charset="0"/>
                <a:cs typeface="Times New Roman" panose="02020603050405020304" pitchFamily="18" charset="0"/>
              </a:rPr>
              <a:t> care </a:t>
            </a:r>
            <a:r>
              <a:rPr lang="en-US" dirty="0" err="1">
                <a:latin typeface="Times New Roman" panose="02020603050405020304" pitchFamily="18" charset="0"/>
                <a:cs typeface="Times New Roman" panose="02020603050405020304" pitchFamily="18" charset="0"/>
              </a:rPr>
              <a:t>predau</a:t>
            </a:r>
            <a:r>
              <a:rPr lang="en-US" dirty="0">
                <a:latin typeface="Times New Roman" panose="02020603050405020304" pitchFamily="18" charset="0"/>
                <a:cs typeface="Times New Roman" panose="02020603050405020304" pitchFamily="18" charset="0"/>
              </a:rPr>
              <a:t> module de </a:t>
            </a:r>
            <a:r>
              <a:rPr lang="en-US" dirty="0" err="1">
                <a:latin typeface="Times New Roman" panose="02020603050405020304" pitchFamily="18" charset="0"/>
                <a:cs typeface="Times New Roman" panose="02020603050405020304" pitchFamily="18" charset="0"/>
              </a:rPr>
              <a:t>specialitate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vederea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actualizării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cunoştinţelor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concordanţă</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noile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tehnologii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apărute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piaţa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muncii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Astfel</a:t>
            </a:r>
            <a:r>
              <a:rPr lang="en-US" dirty="0">
                <a:latin typeface="Times New Roman" panose="02020603050405020304" pitchFamily="18" charset="0"/>
                <a:cs typeface="Times New Roman" panose="02020603050405020304" pitchFamily="18" charset="0"/>
              </a:rPr>
              <a:t>, se pot </a:t>
            </a:r>
            <a:r>
              <a:rPr lang="en-US" b="1" dirty="0" err="1">
                <a:latin typeface="Times New Roman" panose="02020603050405020304" pitchFamily="18" charset="0"/>
                <a:cs typeface="Times New Roman" panose="02020603050405020304" pitchFamily="18" charset="0"/>
              </a:rPr>
              <a:t>organiza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stagii</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pregătire</a:t>
            </a:r>
            <a:r>
              <a:rPr lang="en-US" b="1" dirty="0">
                <a:latin typeface="Times New Roman" panose="02020603050405020304" pitchFamily="18" charset="0"/>
                <a:cs typeface="Times New Roman" panose="02020603050405020304" pitchFamily="18" charset="0"/>
              </a:rPr>
              <a:t> la </a:t>
            </a:r>
            <a:r>
              <a:rPr lang="en-US" b="1" dirty="0" err="1">
                <a:latin typeface="Times New Roman" panose="02020603050405020304" pitchFamily="18" charset="0"/>
                <a:cs typeface="Times New Roman" panose="02020603050405020304" pitchFamily="18" charset="0"/>
              </a:rPr>
              <a:t>operatorul</a:t>
            </a:r>
            <a:r>
              <a:rPr lang="en-US" b="1" dirty="0">
                <a:latin typeface="Times New Roman" panose="02020603050405020304" pitchFamily="18" charset="0"/>
                <a:cs typeface="Times New Roman" panose="02020603050405020304" pitchFamily="18" charset="0"/>
              </a:rPr>
              <a:t> economic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care se pot </a:t>
            </a:r>
            <a:r>
              <a:rPr lang="en-US" dirty="0" err="1">
                <a:latin typeface="Times New Roman" panose="02020603050405020304" pitchFamily="18" charset="0"/>
                <a:cs typeface="Times New Roman" panose="02020603050405020304" pitchFamily="18" charset="0"/>
              </a:rPr>
              <a:t>aborda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aspecte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privind</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pregătirea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pedagogică</a:t>
            </a:r>
            <a:r>
              <a:rPr lang="en-US" b="1" dirty="0">
                <a:latin typeface="Times New Roman" panose="02020603050405020304" pitchFamily="18" charset="0"/>
                <a:cs typeface="Times New Roman" panose="02020603050405020304" pitchFamily="18" charset="0"/>
              </a:rPr>
              <a:t> a </a:t>
            </a:r>
            <a:r>
              <a:rPr lang="en-US" b="1" dirty="0" err="1">
                <a:latin typeface="Times New Roman" panose="02020603050405020304" pitchFamily="18" charset="0"/>
                <a:cs typeface="Times New Roman" panose="02020603050405020304" pitchFamily="18" charset="0"/>
              </a:rPr>
              <a:t>tutorilor</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care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desemnaţi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către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urmărească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dobândirea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rezultatelor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învăţării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către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elevii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participanţi</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stagii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pregătire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practică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companie</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2361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E7881163-4CBA-4D92-8039-EAD74DD7C2E9}"/>
              </a:ext>
            </a:extLst>
          </p:cNvPr>
          <p:cNvSpPr/>
          <p:nvPr/>
        </p:nvSpPr>
        <p:spPr>
          <a:xfrm>
            <a:off x="755576" y="692696"/>
            <a:ext cx="8064896" cy="5632311"/>
          </a:xfrm>
          <a:prstGeom prst="rect">
            <a:avLst/>
          </a:prstGeom>
        </p:spPr>
        <p:txBody>
          <a:bodyPr wrap="square">
            <a:spAutoFit/>
          </a:bodyPr>
          <a:lstStyle/>
          <a:p>
            <a:pPr algn="ctr"/>
            <a:r>
              <a:rPr lang="en-US" b="1" dirty="0">
                <a:solidFill>
                  <a:schemeClr val="tx2"/>
                </a:solidFill>
                <a:latin typeface="Times New Roman" panose="02020603050405020304" pitchFamily="18" charset="0"/>
                <a:cs typeface="Times New Roman" panose="02020603050405020304" pitchFamily="18" charset="0"/>
              </a:rPr>
              <a:t>MATERIALE UTILE PENTRU IMPLICAREA UNUI OPERATOR ECONOMIC ÎN ŞCOLARIZAREA ELEVILOR ÎN ÎNVĂŢĂMÂNTUL DUAL</a:t>
            </a:r>
            <a:endParaRPr lang="ro-RO" b="1" dirty="0">
              <a:solidFill>
                <a:schemeClr val="tx2"/>
              </a:solidFill>
              <a:latin typeface="Times New Roman" panose="02020603050405020304" pitchFamily="18" charset="0"/>
              <a:cs typeface="Times New Roman" panose="02020603050405020304" pitchFamily="18" charset="0"/>
            </a:endParaRPr>
          </a:p>
          <a:p>
            <a:pPr algn="ctr"/>
            <a:endParaRPr lang="ro-RO" b="1" dirty="0">
              <a:solidFill>
                <a:schemeClr val="tx2"/>
              </a:solidFill>
              <a:latin typeface="Times New Roman" panose="02020603050405020304" pitchFamily="18" charset="0"/>
              <a:cs typeface="Times New Roman" panose="02020603050405020304" pitchFamily="18" charset="0"/>
            </a:endParaRPr>
          </a:p>
          <a:p>
            <a:pPr algn="just"/>
            <a:r>
              <a:rPr lang="ro-RO" b="1" dirty="0">
                <a:latin typeface="Times New Roman" panose="02020603050405020304" pitchFamily="18" charset="0"/>
                <a:cs typeface="Times New Roman" panose="02020603050405020304" pitchFamily="18" charset="0"/>
              </a:rPr>
              <a:t>	</a:t>
            </a:r>
            <a:r>
              <a:rPr lang="ro-RO" b="1" dirty="0" err="1">
                <a:latin typeface="Times New Roman" panose="02020603050405020304" pitchFamily="18" charset="0"/>
                <a:cs typeface="Times New Roman" panose="02020603050405020304" pitchFamily="18" charset="0"/>
              </a:rPr>
              <a:t>Legislaţie</a:t>
            </a:r>
            <a:r>
              <a:rPr lang="ro-RO" b="1" dirty="0">
                <a:latin typeface="Times New Roman" panose="02020603050405020304" pitchFamily="18" charset="0"/>
                <a:cs typeface="Times New Roman" panose="02020603050405020304" pitchFamily="18" charset="0"/>
              </a:rPr>
              <a:t> în vigoare: </a:t>
            </a:r>
          </a:p>
          <a:p>
            <a:pPr algn="just"/>
            <a:r>
              <a:rPr lang="ro-RO" dirty="0">
                <a:latin typeface="Times New Roman" panose="02020603050405020304" pitchFamily="18" charset="0"/>
                <a:cs typeface="Times New Roman" panose="02020603050405020304" pitchFamily="18" charset="0"/>
              </a:rPr>
              <a:t>	</a:t>
            </a:r>
            <a:r>
              <a:rPr lang="ro-RO" b="1" dirty="0">
                <a:solidFill>
                  <a:schemeClr val="tx2"/>
                </a:solidFill>
                <a:latin typeface="Times New Roman" panose="02020603050405020304" pitchFamily="18" charset="0"/>
                <a:cs typeface="Times New Roman" panose="02020603050405020304" pitchFamily="18" charset="0"/>
              </a:rPr>
              <a:t>Organizare </a:t>
            </a:r>
            <a:r>
              <a:rPr lang="ro-RO" b="1" dirty="0" err="1">
                <a:solidFill>
                  <a:schemeClr val="tx2"/>
                </a:solidFill>
                <a:latin typeface="Times New Roman" panose="02020603050405020304" pitchFamily="18" charset="0"/>
                <a:cs typeface="Times New Roman" panose="02020603050405020304" pitchFamily="18" charset="0"/>
              </a:rPr>
              <a:t>şi</a:t>
            </a:r>
            <a:r>
              <a:rPr lang="ro-RO" b="1" dirty="0">
                <a:solidFill>
                  <a:schemeClr val="tx2"/>
                </a:solidFill>
                <a:latin typeface="Times New Roman" panose="02020603050405020304" pitchFamily="18" charset="0"/>
                <a:cs typeface="Times New Roman" panose="02020603050405020304" pitchFamily="18" charset="0"/>
              </a:rPr>
              <a:t> </a:t>
            </a:r>
            <a:r>
              <a:rPr lang="ro-RO" b="1" dirty="0" err="1">
                <a:solidFill>
                  <a:schemeClr val="tx2"/>
                </a:solidFill>
                <a:latin typeface="Times New Roman" panose="02020603050405020304" pitchFamily="18" charset="0"/>
                <a:cs typeface="Times New Roman" panose="02020603050405020304" pitchFamily="18" charset="0"/>
              </a:rPr>
              <a:t>funcţionare</a:t>
            </a:r>
            <a:r>
              <a:rPr lang="ro-RO" b="1" dirty="0">
                <a:solidFill>
                  <a:schemeClr val="tx2"/>
                </a:solidFill>
                <a:latin typeface="Times New Roman" panose="02020603050405020304" pitchFamily="18" charset="0"/>
                <a:cs typeface="Times New Roman" panose="02020603050405020304" pitchFamily="18" charset="0"/>
              </a:rPr>
              <a:t> </a:t>
            </a:r>
            <a:r>
              <a:rPr lang="ro-RO" b="1" dirty="0" err="1">
                <a:solidFill>
                  <a:schemeClr val="tx2"/>
                </a:solidFill>
                <a:latin typeface="Times New Roman" panose="02020603050405020304" pitchFamily="18" charset="0"/>
                <a:cs typeface="Times New Roman" panose="02020603050405020304" pitchFamily="18" charset="0"/>
              </a:rPr>
              <a:t>învăţământ</a:t>
            </a:r>
            <a:r>
              <a:rPr lang="ro-RO" b="1" dirty="0">
                <a:solidFill>
                  <a:schemeClr val="tx2"/>
                </a:solidFill>
                <a:latin typeface="Times New Roman" panose="02020603050405020304" pitchFamily="18" charset="0"/>
                <a:cs typeface="Times New Roman" panose="02020603050405020304" pitchFamily="18" charset="0"/>
              </a:rPr>
              <a:t> dual </a:t>
            </a:r>
          </a:p>
          <a:p>
            <a:pPr algn="just"/>
            <a:r>
              <a:rPr lang="ro-RO" dirty="0">
                <a:solidFill>
                  <a:schemeClr val="tx2"/>
                </a:solidFill>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1. </a:t>
            </a:r>
            <a:r>
              <a:rPr lang="ro-RO" b="1" dirty="0">
                <a:latin typeface="Times New Roman" panose="02020603050405020304" pitchFamily="18" charset="0"/>
                <a:cs typeface="Times New Roman" panose="02020603050405020304" pitchFamily="18" charset="0"/>
              </a:rPr>
              <a:t>OMEN 3554/2017 </a:t>
            </a:r>
            <a:r>
              <a:rPr lang="ro-RO" dirty="0">
                <a:latin typeface="Times New Roman" panose="02020603050405020304" pitchFamily="18" charset="0"/>
                <a:cs typeface="Times New Roman" panose="02020603050405020304" pitchFamily="18" charset="0"/>
              </a:rPr>
              <a:t>privind aprobarea Metodologiei de organizare și funcționare a învățământului dual stat </a:t>
            </a:r>
          </a:p>
          <a:p>
            <a:pPr algn="just"/>
            <a:r>
              <a:rPr lang="ro-RO" dirty="0">
                <a:latin typeface="Times New Roman" panose="02020603050405020304" pitchFamily="18" charset="0"/>
                <a:cs typeface="Times New Roman" panose="02020603050405020304" pitchFamily="18" charset="0"/>
              </a:rPr>
              <a:t> </a:t>
            </a:r>
          </a:p>
          <a:p>
            <a:pPr algn="just"/>
            <a:r>
              <a:rPr lang="ro-RO" dirty="0">
                <a:latin typeface="Times New Roman" panose="02020603050405020304" pitchFamily="18" charset="0"/>
                <a:cs typeface="Times New Roman" panose="02020603050405020304" pitchFamily="18" charset="0"/>
              </a:rPr>
              <a:t>	</a:t>
            </a:r>
            <a:r>
              <a:rPr lang="ro-RO" b="1" dirty="0">
                <a:solidFill>
                  <a:schemeClr val="tx2"/>
                </a:solidFill>
                <a:latin typeface="Times New Roman" panose="02020603050405020304" pitchFamily="18" charset="0"/>
                <a:cs typeface="Times New Roman" panose="02020603050405020304" pitchFamily="18" charset="0"/>
              </a:rPr>
              <a:t>Fundamentare cifră de </a:t>
            </a:r>
            <a:r>
              <a:rPr lang="ro-RO" b="1" dirty="0" err="1">
                <a:solidFill>
                  <a:schemeClr val="tx2"/>
                </a:solidFill>
                <a:latin typeface="Times New Roman" panose="02020603050405020304" pitchFamily="18" charset="0"/>
                <a:cs typeface="Times New Roman" panose="02020603050405020304" pitchFamily="18" charset="0"/>
              </a:rPr>
              <a:t>şcolarizare</a:t>
            </a:r>
            <a:r>
              <a:rPr lang="ro-RO" b="1" dirty="0">
                <a:solidFill>
                  <a:schemeClr val="tx2"/>
                </a:solidFill>
                <a:latin typeface="Times New Roman" panose="02020603050405020304" pitchFamily="18" charset="0"/>
                <a:cs typeface="Times New Roman" panose="02020603050405020304" pitchFamily="18" charset="0"/>
              </a:rPr>
              <a:t> </a:t>
            </a:r>
            <a:r>
              <a:rPr lang="ro-RO" b="1" dirty="0" err="1">
                <a:solidFill>
                  <a:schemeClr val="tx2"/>
                </a:solidFill>
                <a:latin typeface="Times New Roman" panose="02020603050405020304" pitchFamily="18" charset="0"/>
                <a:cs typeface="Times New Roman" panose="02020603050405020304" pitchFamily="18" charset="0"/>
              </a:rPr>
              <a:t>învăţământ</a:t>
            </a:r>
            <a:r>
              <a:rPr lang="ro-RO" b="1" dirty="0">
                <a:solidFill>
                  <a:schemeClr val="tx2"/>
                </a:solidFill>
                <a:latin typeface="Times New Roman" panose="02020603050405020304" pitchFamily="18" charset="0"/>
                <a:cs typeface="Times New Roman" panose="02020603050405020304" pitchFamily="18" charset="0"/>
              </a:rPr>
              <a:t> dual </a:t>
            </a:r>
          </a:p>
          <a:p>
            <a:pPr algn="just"/>
            <a:r>
              <a:rPr lang="ro-RO" dirty="0">
                <a:latin typeface="Times New Roman" panose="02020603050405020304" pitchFamily="18" charset="0"/>
                <a:cs typeface="Times New Roman" panose="02020603050405020304" pitchFamily="18" charset="0"/>
              </a:rPr>
              <a:t>	2. </a:t>
            </a:r>
            <a:r>
              <a:rPr lang="ro-RO" b="1" dirty="0">
                <a:latin typeface="Times New Roman" panose="02020603050405020304" pitchFamily="18" charset="0"/>
                <a:cs typeface="Times New Roman" panose="02020603050405020304" pitchFamily="18" charset="0"/>
              </a:rPr>
              <a:t>OMEN nr. 5360/2017 </a:t>
            </a:r>
            <a:r>
              <a:rPr lang="ro-RO" dirty="0">
                <a:latin typeface="Times New Roman" panose="02020603050405020304" pitchFamily="18" charset="0"/>
                <a:cs typeface="Times New Roman" panose="02020603050405020304" pitchFamily="18" charset="0"/>
              </a:rPr>
              <a:t>privind aprobarea calendarului etapelor și acțiunilor pentru stabilirea cifrei de școlarizare în învățământul dual și în învățământul profesional pentru anul școlar 2018-2019, precum și a modelelor pentru avizarea de către Comitetul Local de Dezvoltare a Parteneriatului Social, Centrul Național de Dezvoltare a Învățământului Profesional și Tehnic și unitatea administrativ-teritorială, a Proiectului cifrei de școlarizare în învățământul dual și în învățământul profesional </a:t>
            </a:r>
          </a:p>
          <a:p>
            <a:pPr algn="just"/>
            <a:endParaRPr lang="ro-RO"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3. </a:t>
            </a:r>
            <a:r>
              <a:rPr lang="ro-RO" b="1" dirty="0">
                <a:latin typeface="Times New Roman" panose="02020603050405020304" pitchFamily="18" charset="0"/>
                <a:cs typeface="Times New Roman" panose="02020603050405020304" pitchFamily="18" charset="0"/>
              </a:rPr>
              <a:t>Model</a:t>
            </a:r>
            <a:r>
              <a:rPr lang="ro-RO" dirty="0">
                <a:latin typeface="Times New Roman" panose="02020603050405020304" pitchFamily="18" charset="0"/>
                <a:cs typeface="Times New Roman" panose="02020603050405020304" pitchFamily="18" charset="0"/>
              </a:rPr>
              <a:t> solicitare de </a:t>
            </a:r>
            <a:r>
              <a:rPr lang="ro-RO" dirty="0" err="1">
                <a:latin typeface="Times New Roman" panose="02020603050405020304" pitchFamily="18" charset="0"/>
                <a:cs typeface="Times New Roman" panose="02020603050405020304" pitchFamily="18" charset="0"/>
              </a:rPr>
              <a:t>şcolarizare</a:t>
            </a:r>
            <a:r>
              <a:rPr lang="ro-RO" dirty="0">
                <a:latin typeface="Times New Roman" panose="02020603050405020304" pitchFamily="18" charset="0"/>
                <a:cs typeface="Times New Roman" panose="02020603050405020304" pitchFamily="18" charset="0"/>
              </a:rPr>
              <a:t> în </a:t>
            </a:r>
            <a:r>
              <a:rPr lang="ro-RO" dirty="0" err="1">
                <a:latin typeface="Times New Roman" panose="02020603050405020304" pitchFamily="18" charset="0"/>
                <a:cs typeface="Times New Roman" panose="02020603050405020304" pitchFamily="18" charset="0"/>
              </a:rPr>
              <a:t>învăţământul</a:t>
            </a:r>
            <a:r>
              <a:rPr lang="ro-RO" dirty="0">
                <a:latin typeface="Times New Roman" panose="02020603050405020304" pitchFamily="18" charset="0"/>
                <a:cs typeface="Times New Roman" panose="02020603050405020304" pitchFamily="18" charset="0"/>
              </a:rPr>
              <a:t> dual pentru anul </a:t>
            </a:r>
            <a:r>
              <a:rPr lang="ro-RO" dirty="0" err="1">
                <a:latin typeface="Times New Roman" panose="02020603050405020304" pitchFamily="18" charset="0"/>
                <a:cs typeface="Times New Roman" panose="02020603050405020304" pitchFamily="18" charset="0"/>
              </a:rPr>
              <a:t>şcolar</a:t>
            </a:r>
            <a:r>
              <a:rPr lang="ro-RO" dirty="0">
                <a:latin typeface="Times New Roman" panose="02020603050405020304" pitchFamily="18" charset="0"/>
                <a:cs typeface="Times New Roman" panose="02020603050405020304" pitchFamily="18" charset="0"/>
              </a:rPr>
              <a:t> 2018-2019 </a:t>
            </a:r>
            <a:endParaRPr lang="ro-RO" b="1" dirty="0">
              <a:solidFill>
                <a:schemeClr val="tx2"/>
              </a:solidFill>
              <a:latin typeface="Times New Roman" panose="02020603050405020304" pitchFamily="18" charset="0"/>
              <a:cs typeface="Times New Roman" panose="02020603050405020304" pitchFamily="18" charset="0"/>
            </a:endParaRPr>
          </a:p>
          <a:p>
            <a:pPr algn="ctr"/>
            <a:r>
              <a:rPr lang="en-US" b="1" dirty="0">
                <a:solidFill>
                  <a:schemeClr val="tx2"/>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534991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03B80F7B-588A-4A38-B89C-B50BA87BAA31}"/>
              </a:ext>
            </a:extLst>
          </p:cNvPr>
          <p:cNvSpPr/>
          <p:nvPr/>
        </p:nvSpPr>
        <p:spPr>
          <a:xfrm>
            <a:off x="323528" y="764704"/>
            <a:ext cx="8640960" cy="5078313"/>
          </a:xfrm>
          <a:prstGeom prst="rect">
            <a:avLst/>
          </a:prstGeom>
        </p:spPr>
        <p:txBody>
          <a:bodyPr wrap="square">
            <a:spAutoFit/>
          </a:bodyPr>
          <a:lstStyle/>
          <a:p>
            <a:pPr algn="ctr"/>
            <a:r>
              <a:rPr lang="en-US" b="1" dirty="0">
                <a:solidFill>
                  <a:schemeClr val="tx2"/>
                </a:solidFill>
                <a:latin typeface="Times New Roman" panose="02020603050405020304" pitchFamily="18" charset="0"/>
                <a:cs typeface="Times New Roman" panose="02020603050405020304" pitchFamily="18" charset="0"/>
              </a:rPr>
              <a:t>MATERIALE UTILE PENTRU IMPLICAREA UNUI OPERATOR ECONOMIC ÎN ŞCOLARIZAREA ELEVILOR ÎN ÎNVĂŢĂMÂNTUL DUAL</a:t>
            </a:r>
            <a:endParaRPr lang="ro-RO" b="1" dirty="0">
              <a:solidFill>
                <a:schemeClr val="tx2"/>
              </a:solidFill>
              <a:latin typeface="Times New Roman" panose="02020603050405020304" pitchFamily="18" charset="0"/>
              <a:cs typeface="Times New Roman" panose="02020603050405020304" pitchFamily="18" charset="0"/>
            </a:endParaRPr>
          </a:p>
          <a:p>
            <a:pPr algn="ctr"/>
            <a:endParaRPr lang="ro-RO" b="1" dirty="0">
              <a:solidFill>
                <a:schemeClr val="tx2"/>
              </a:solidFill>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a:t>
            </a:r>
            <a:r>
              <a:rPr lang="ro-RO" b="1" dirty="0">
                <a:solidFill>
                  <a:schemeClr val="tx2"/>
                </a:solidFill>
                <a:latin typeface="Times New Roman" panose="02020603050405020304" pitchFamily="18" charset="0"/>
                <a:cs typeface="Times New Roman" panose="02020603050405020304" pitchFamily="18" charset="0"/>
              </a:rPr>
              <a:t>Admitere </a:t>
            </a:r>
            <a:r>
              <a:rPr lang="ro-RO" b="1" dirty="0" err="1">
                <a:solidFill>
                  <a:schemeClr val="tx2"/>
                </a:solidFill>
                <a:latin typeface="Times New Roman" panose="02020603050405020304" pitchFamily="18" charset="0"/>
                <a:cs typeface="Times New Roman" panose="02020603050405020304" pitchFamily="18" charset="0"/>
              </a:rPr>
              <a:t>învăţământ</a:t>
            </a:r>
            <a:r>
              <a:rPr lang="ro-RO" b="1" dirty="0">
                <a:solidFill>
                  <a:schemeClr val="tx2"/>
                </a:solidFill>
                <a:latin typeface="Times New Roman" panose="02020603050405020304" pitchFamily="18" charset="0"/>
                <a:cs typeface="Times New Roman" panose="02020603050405020304" pitchFamily="18" charset="0"/>
              </a:rPr>
              <a:t> dual </a:t>
            </a:r>
          </a:p>
          <a:p>
            <a:pPr algn="just"/>
            <a:endParaRPr lang="ro-RO" b="1" dirty="0">
              <a:solidFill>
                <a:schemeClr val="tx2"/>
              </a:solidFill>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4. </a:t>
            </a:r>
            <a:r>
              <a:rPr lang="ro-RO" b="1" dirty="0">
                <a:latin typeface="Times New Roman" panose="02020603050405020304" pitchFamily="18" charset="0"/>
                <a:cs typeface="Times New Roman" panose="02020603050405020304" pitchFamily="18" charset="0"/>
              </a:rPr>
              <a:t>OMEN nr. 3556/2017 </a:t>
            </a:r>
            <a:r>
              <a:rPr lang="ro-RO" dirty="0">
                <a:latin typeface="Times New Roman" panose="02020603050405020304" pitchFamily="18" charset="0"/>
                <a:cs typeface="Times New Roman" panose="02020603050405020304" pitchFamily="18" charset="0"/>
              </a:rPr>
              <a:t>privind aprobarea Metodologiei-cadru de organizare și </a:t>
            </a:r>
            <a:r>
              <a:rPr lang="ro-RO" dirty="0" err="1">
                <a:latin typeface="Times New Roman" panose="02020603050405020304" pitchFamily="18" charset="0"/>
                <a:cs typeface="Times New Roman" panose="02020603050405020304" pitchFamily="18" charset="0"/>
              </a:rPr>
              <a:t>desfașurare</a:t>
            </a:r>
            <a:r>
              <a:rPr lang="ro-RO" dirty="0">
                <a:latin typeface="Times New Roman" panose="02020603050405020304" pitchFamily="18" charset="0"/>
                <a:cs typeface="Times New Roman" panose="02020603050405020304" pitchFamily="18" charset="0"/>
              </a:rPr>
              <a:t> a admiterii în învățământului dual pentru calificări profesionale de nivel 3, conform Cadrului </a:t>
            </a:r>
            <a:r>
              <a:rPr lang="ro-RO" dirty="0" err="1">
                <a:latin typeface="Times New Roman" panose="02020603050405020304" pitchFamily="18" charset="0"/>
                <a:cs typeface="Times New Roman" panose="02020603050405020304" pitchFamily="18" charset="0"/>
              </a:rPr>
              <a:t>naţional</a:t>
            </a:r>
            <a:r>
              <a:rPr lang="ro-RO" dirty="0">
                <a:latin typeface="Times New Roman" panose="02020603050405020304" pitchFamily="18" charset="0"/>
                <a:cs typeface="Times New Roman" panose="02020603050405020304" pitchFamily="18" charset="0"/>
              </a:rPr>
              <a:t> al calificărilor </a:t>
            </a:r>
          </a:p>
          <a:p>
            <a:pPr algn="just"/>
            <a:r>
              <a:rPr lang="ro-RO" dirty="0">
                <a:latin typeface="Times New Roman" panose="02020603050405020304" pitchFamily="18" charset="0"/>
                <a:cs typeface="Times New Roman" panose="02020603050405020304" pitchFamily="18" charset="0"/>
              </a:rPr>
              <a:t>	5. </a:t>
            </a:r>
            <a:r>
              <a:rPr lang="ro-RO" b="1" dirty="0">
                <a:latin typeface="Times New Roman" panose="02020603050405020304" pitchFamily="18" charset="0"/>
                <a:cs typeface="Times New Roman" panose="02020603050405020304" pitchFamily="18" charset="0"/>
              </a:rPr>
              <a:t>OMEN 4495/2017 </a:t>
            </a:r>
            <a:r>
              <a:rPr lang="ro-RO" dirty="0">
                <a:latin typeface="Times New Roman" panose="02020603050405020304" pitchFamily="18" charset="0"/>
                <a:cs typeface="Times New Roman" panose="02020603050405020304" pitchFamily="18" charset="0"/>
              </a:rPr>
              <a:t>privind organizarea, </a:t>
            </a:r>
            <a:r>
              <a:rPr lang="ro-RO" dirty="0" err="1">
                <a:latin typeface="Times New Roman" panose="02020603050405020304" pitchFamily="18" charset="0"/>
                <a:cs typeface="Times New Roman" panose="02020603050405020304" pitchFamily="18" charset="0"/>
              </a:rPr>
              <a:t>desfăşurarea</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calendarul admiterii în </a:t>
            </a:r>
            <a:r>
              <a:rPr lang="ro-RO" dirty="0" err="1">
                <a:latin typeface="Times New Roman" panose="02020603050405020304" pitchFamily="18" charset="0"/>
                <a:cs typeface="Times New Roman" panose="02020603050405020304" pitchFamily="18" charset="0"/>
              </a:rPr>
              <a:t>învăţământul</a:t>
            </a:r>
            <a:r>
              <a:rPr lang="ro-RO" dirty="0">
                <a:latin typeface="Times New Roman" panose="02020603050405020304" pitchFamily="18" charset="0"/>
                <a:cs typeface="Times New Roman" panose="02020603050405020304" pitchFamily="18" charset="0"/>
              </a:rPr>
              <a:t> profesional de stat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în </a:t>
            </a:r>
            <a:r>
              <a:rPr lang="ro-RO" dirty="0" err="1">
                <a:latin typeface="Times New Roman" panose="02020603050405020304" pitchFamily="18" charset="0"/>
                <a:cs typeface="Times New Roman" panose="02020603050405020304" pitchFamily="18" charset="0"/>
              </a:rPr>
              <a:t>învăţământul</a:t>
            </a:r>
            <a:r>
              <a:rPr lang="ro-RO" dirty="0">
                <a:latin typeface="Times New Roman" panose="02020603050405020304" pitchFamily="18" charset="0"/>
                <a:cs typeface="Times New Roman" panose="02020603050405020304" pitchFamily="18" charset="0"/>
              </a:rPr>
              <a:t> dual pentru anul </a:t>
            </a:r>
            <a:r>
              <a:rPr lang="ro-RO" dirty="0" err="1">
                <a:latin typeface="Times New Roman" panose="02020603050405020304" pitchFamily="18" charset="0"/>
                <a:cs typeface="Times New Roman" panose="02020603050405020304" pitchFamily="18" charset="0"/>
              </a:rPr>
              <a:t>şcolar</a:t>
            </a:r>
            <a:r>
              <a:rPr lang="ro-RO" dirty="0">
                <a:latin typeface="Times New Roman" panose="02020603050405020304" pitchFamily="18" charset="0"/>
                <a:cs typeface="Times New Roman" panose="02020603050405020304" pitchFamily="18" charset="0"/>
              </a:rPr>
              <a:t> 2018-2019 </a:t>
            </a:r>
          </a:p>
          <a:p>
            <a:pPr algn="just"/>
            <a:endParaRPr lang="ro-RO" dirty="0">
              <a:latin typeface="Times New Roman" panose="02020603050405020304" pitchFamily="18" charset="0"/>
              <a:cs typeface="Times New Roman" panose="02020603050405020304" pitchFamily="18" charset="0"/>
            </a:endParaRPr>
          </a:p>
          <a:p>
            <a:pPr algn="just"/>
            <a:r>
              <a:rPr lang="ro-RO" b="1" dirty="0">
                <a:solidFill>
                  <a:schemeClr val="tx2"/>
                </a:solidFill>
                <a:latin typeface="Times New Roman" panose="02020603050405020304" pitchFamily="18" charset="0"/>
                <a:cs typeface="Times New Roman" panose="02020603050405020304" pitchFamily="18" charset="0"/>
              </a:rPr>
              <a:t>	Contract de parteneriat </a:t>
            </a:r>
            <a:r>
              <a:rPr lang="ro-RO" b="1" dirty="0" err="1">
                <a:solidFill>
                  <a:schemeClr val="tx2"/>
                </a:solidFill>
                <a:latin typeface="Times New Roman" panose="02020603050405020304" pitchFamily="18" charset="0"/>
                <a:cs typeface="Times New Roman" panose="02020603050405020304" pitchFamily="18" charset="0"/>
              </a:rPr>
              <a:t>şi</a:t>
            </a:r>
            <a:r>
              <a:rPr lang="ro-RO" b="1" dirty="0">
                <a:solidFill>
                  <a:schemeClr val="tx2"/>
                </a:solidFill>
                <a:latin typeface="Times New Roman" panose="02020603050405020304" pitchFamily="18" charset="0"/>
                <a:cs typeface="Times New Roman" panose="02020603050405020304" pitchFamily="18" charset="0"/>
              </a:rPr>
              <a:t> contract individual pentru </a:t>
            </a:r>
            <a:r>
              <a:rPr lang="ro-RO" b="1" dirty="0" err="1">
                <a:solidFill>
                  <a:schemeClr val="tx2"/>
                </a:solidFill>
                <a:latin typeface="Times New Roman" panose="02020603050405020304" pitchFamily="18" charset="0"/>
                <a:cs typeface="Times New Roman" panose="02020603050405020304" pitchFamily="18" charset="0"/>
              </a:rPr>
              <a:t>învăţământul</a:t>
            </a:r>
            <a:r>
              <a:rPr lang="ro-RO" b="1" dirty="0">
                <a:solidFill>
                  <a:schemeClr val="tx2"/>
                </a:solidFill>
                <a:latin typeface="Times New Roman" panose="02020603050405020304" pitchFamily="18" charset="0"/>
                <a:cs typeface="Times New Roman" panose="02020603050405020304" pitchFamily="18" charset="0"/>
              </a:rPr>
              <a:t> dual</a:t>
            </a:r>
          </a:p>
          <a:p>
            <a:pPr algn="just"/>
            <a:endParaRPr lang="ro-RO" b="1" dirty="0">
              <a:solidFill>
                <a:schemeClr val="tx2"/>
              </a:solidFill>
              <a:latin typeface="Times New Roman" panose="02020603050405020304" pitchFamily="18" charset="0"/>
              <a:cs typeface="Times New Roman" panose="02020603050405020304" pitchFamily="18" charset="0"/>
            </a:endParaRPr>
          </a:p>
          <a:p>
            <a:pPr algn="just"/>
            <a:r>
              <a:rPr lang="ro-RO" b="1" dirty="0">
                <a:solidFill>
                  <a:schemeClr val="tx2"/>
                </a:solidFill>
                <a:latin typeface="Times New Roman" panose="02020603050405020304" pitchFamily="18" charset="0"/>
                <a:cs typeface="Times New Roman" panose="02020603050405020304" pitchFamily="18" charset="0"/>
              </a:rPr>
              <a:t>	</a:t>
            </a:r>
            <a:r>
              <a:rPr lang="ro-RO" dirty="0">
                <a:solidFill>
                  <a:schemeClr val="tx2"/>
                </a:solidFill>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6. Contractul de parteneriat pentru formarea profesională a elevilor prin </a:t>
            </a:r>
            <a:r>
              <a:rPr lang="ro-RO" dirty="0" err="1">
                <a:latin typeface="Times New Roman" panose="02020603050405020304" pitchFamily="18" charset="0"/>
                <a:cs typeface="Times New Roman" panose="02020603050405020304" pitchFamily="18" charset="0"/>
              </a:rPr>
              <a:t>învăţământul</a:t>
            </a:r>
            <a:r>
              <a:rPr lang="ro-RO" dirty="0">
                <a:latin typeface="Times New Roman" panose="02020603050405020304" pitchFamily="18" charset="0"/>
                <a:cs typeface="Times New Roman" panose="02020603050405020304" pitchFamily="18" charset="0"/>
              </a:rPr>
              <a:t> dual, aprobat prin </a:t>
            </a:r>
            <a:r>
              <a:rPr lang="ro-RO" b="1" dirty="0">
                <a:latin typeface="Times New Roman" panose="02020603050405020304" pitchFamily="18" charset="0"/>
                <a:cs typeface="Times New Roman" panose="02020603050405020304" pitchFamily="18" charset="0"/>
              </a:rPr>
              <a:t>OMEN nr. 3554/2017</a:t>
            </a:r>
            <a:r>
              <a:rPr lang="ro-RO" dirty="0">
                <a:latin typeface="Times New Roman" panose="02020603050405020304" pitchFamily="18" charset="0"/>
                <a:cs typeface="Times New Roman" panose="02020603050405020304" pitchFamily="18" charset="0"/>
              </a:rPr>
              <a:t>; </a:t>
            </a:r>
          </a:p>
          <a:p>
            <a:pPr algn="just"/>
            <a:r>
              <a:rPr lang="ro-RO" dirty="0">
                <a:latin typeface="Times New Roman" panose="02020603050405020304" pitchFamily="18" charset="0"/>
                <a:cs typeface="Times New Roman" panose="02020603050405020304" pitchFamily="18" charset="0"/>
              </a:rPr>
              <a:t>	7. </a:t>
            </a:r>
            <a:r>
              <a:rPr lang="ro-RO" b="1" dirty="0">
                <a:latin typeface="Times New Roman" panose="02020603050405020304" pitchFamily="18" charset="0"/>
                <a:cs typeface="Times New Roman" panose="02020603050405020304" pitchFamily="18" charset="0"/>
              </a:rPr>
              <a:t>OMEN nr. 4798/2017 </a:t>
            </a:r>
            <a:r>
              <a:rPr lang="ro-RO" dirty="0">
                <a:latin typeface="Times New Roman" panose="02020603050405020304" pitchFamily="18" charset="0"/>
                <a:cs typeface="Times New Roman" panose="02020603050405020304" pitchFamily="18" charset="0"/>
              </a:rPr>
              <a:t>privind aprobarea Contractului de pregătire practică a elevilor din </a:t>
            </a:r>
            <a:r>
              <a:rPr lang="ro-RO" dirty="0" err="1">
                <a:latin typeface="Times New Roman" panose="02020603050405020304" pitchFamily="18" charset="0"/>
                <a:cs typeface="Times New Roman" panose="02020603050405020304" pitchFamily="18" charset="0"/>
              </a:rPr>
              <a:t>învatamantul</a:t>
            </a:r>
            <a:r>
              <a:rPr lang="ro-RO" dirty="0">
                <a:latin typeface="Times New Roman" panose="02020603050405020304" pitchFamily="18" charset="0"/>
                <a:cs typeface="Times New Roman" panose="02020603050405020304" pitchFamily="18" charset="0"/>
              </a:rPr>
              <a:t> dual </a:t>
            </a:r>
          </a:p>
          <a:p>
            <a:pPr algn="just"/>
            <a:r>
              <a:rPr lang="ro-RO"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366104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reptunghi 3">
            <a:extLst>
              <a:ext uri="{FF2B5EF4-FFF2-40B4-BE49-F238E27FC236}">
                <a16:creationId xmlns:a16="http://schemas.microsoft.com/office/drawing/2014/main" id="{FD5AF4CB-E228-45BA-8434-3A2047A755B8}"/>
              </a:ext>
            </a:extLst>
          </p:cNvPr>
          <p:cNvSpPr/>
          <p:nvPr/>
        </p:nvSpPr>
        <p:spPr>
          <a:xfrm>
            <a:off x="215516" y="1443841"/>
            <a:ext cx="8712968" cy="4524315"/>
          </a:xfrm>
          <a:prstGeom prst="rect">
            <a:avLst/>
          </a:prstGeom>
        </p:spPr>
        <p:txBody>
          <a:bodyPr wrap="square">
            <a:spAutoFit/>
          </a:bodyPr>
          <a:lstStyle/>
          <a:p>
            <a:pPr algn="ctr"/>
            <a:r>
              <a:rPr lang="en-US" b="1" dirty="0">
                <a:solidFill>
                  <a:schemeClr val="tx2"/>
                </a:solidFill>
                <a:latin typeface="Times New Roman" panose="02020603050405020304" pitchFamily="18" charset="0"/>
                <a:cs typeface="Times New Roman" panose="02020603050405020304" pitchFamily="18" charset="0"/>
              </a:rPr>
              <a:t>CE ESTE ÎNVĂŢĂMÂNTUL DUAL? </a:t>
            </a:r>
          </a:p>
          <a:p>
            <a:pPr algn="just"/>
            <a:r>
              <a:rPr lang="en-US" dirty="0">
                <a:latin typeface="Times New Roman" panose="02020603050405020304" pitchFamily="18" charset="0"/>
                <a:cs typeface="Times New Roman" panose="02020603050405020304" pitchFamily="18" charset="0"/>
              </a:rPr>
              <a:t> </a:t>
            </a:r>
          </a:p>
          <a:p>
            <a:pPr algn="just"/>
            <a:r>
              <a:rPr lang="ro-RO"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Învățământul</a:t>
            </a:r>
            <a:r>
              <a:rPr lang="en-US" dirty="0">
                <a:latin typeface="Times New Roman" panose="02020603050405020304" pitchFamily="18" charset="0"/>
                <a:cs typeface="Times New Roman" panose="02020603050405020304" pitchFamily="18" charset="0"/>
              </a:rPr>
              <a:t> dual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nivelul</a:t>
            </a:r>
            <a:r>
              <a:rPr lang="en-US" dirty="0">
                <a:latin typeface="Times New Roman" panose="02020603050405020304" pitchFamily="18" charset="0"/>
                <a:cs typeface="Times New Roman" panose="02020603050405020304" pitchFamily="18" charset="0"/>
              </a:rPr>
              <a:t> 3 de </a:t>
            </a:r>
            <a:r>
              <a:rPr lang="en-US" dirty="0" err="1">
                <a:latin typeface="Times New Roman" panose="02020603050405020304" pitchFamily="18" charset="0"/>
                <a:cs typeface="Times New Roman" panose="02020603050405020304" pitchFamily="18" charset="0"/>
              </a:rPr>
              <a:t>calificare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profesională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aprobat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a:t>
            </a:r>
            <a:r>
              <a:rPr lang="en-US" dirty="0">
                <a:latin typeface="Times New Roman" panose="02020603050405020304" pitchFamily="18" charset="0"/>
                <a:cs typeface="Times New Roman" panose="02020603050405020304" pitchFamily="18" charset="0"/>
              </a:rPr>
              <a:t> OMEN </a:t>
            </a:r>
            <a:r>
              <a:rPr lang="en-US" dirty="0" err="1">
                <a:latin typeface="Times New Roman" panose="02020603050405020304" pitchFamily="18" charset="0"/>
                <a:cs typeface="Times New Roman" panose="02020603050405020304" pitchFamily="18" charset="0"/>
              </a:rPr>
              <a:t>nr</a:t>
            </a:r>
            <a:r>
              <a:rPr lang="en-US" dirty="0">
                <a:latin typeface="Times New Roman" panose="02020603050405020304" pitchFamily="18" charset="0"/>
                <a:cs typeface="Times New Roman" panose="02020603050405020304" pitchFamily="18" charset="0"/>
              </a:rPr>
              <a:t>. 3554/2017, </a:t>
            </a:r>
            <a:r>
              <a:rPr lang="en-US" dirty="0" err="1">
                <a:latin typeface="Times New Roman" panose="02020603050405020304" pitchFamily="18" charset="0"/>
                <a:cs typeface="Times New Roman" panose="02020603050405020304" pitchFamily="18" charset="0"/>
              </a:rPr>
              <a:t>reprezintă</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o </a:t>
            </a:r>
            <a:r>
              <a:rPr lang="en-US" b="1" dirty="0" err="1">
                <a:latin typeface="Times New Roman" panose="02020603050405020304" pitchFamily="18" charset="0"/>
                <a:cs typeface="Times New Roman" panose="02020603050405020304" pitchFamily="18" charset="0"/>
              </a:rPr>
              <a:t>formă</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organizare</a:t>
            </a:r>
            <a:r>
              <a:rPr lang="en-US" b="1" dirty="0">
                <a:latin typeface="Times New Roman" panose="02020603050405020304" pitchFamily="18" charset="0"/>
                <a:cs typeface="Times New Roman" panose="02020603050405020304" pitchFamily="18" charset="0"/>
              </a:rPr>
              <a:t> a </a:t>
            </a:r>
            <a:r>
              <a:rPr lang="en-US" b="1" dirty="0" err="1">
                <a:latin typeface="Times New Roman" panose="02020603050405020304" pitchFamily="18" charset="0"/>
                <a:cs typeface="Times New Roman" panose="02020603050405020304" pitchFamily="18" charset="0"/>
              </a:rPr>
              <a:t>învăţământului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profesional</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următoarele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caracteristici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specifice</a:t>
            </a:r>
            <a:r>
              <a:rPr lang="en-US" dirty="0">
                <a:latin typeface="Times New Roman" panose="02020603050405020304" pitchFamily="18" charset="0"/>
                <a:cs typeface="Times New Roman" panose="02020603050405020304" pitchFamily="18" charset="0"/>
              </a:rPr>
              <a:t>: </a:t>
            </a:r>
            <a:endParaRPr lang="ro-RO" dirty="0">
              <a:latin typeface="Times New Roman" panose="02020603050405020304" pitchFamily="18" charset="0"/>
              <a:cs typeface="Times New Roman" panose="02020603050405020304" pitchFamily="18" charset="0"/>
            </a:endParaRPr>
          </a:p>
          <a:p>
            <a:pPr algn="just"/>
            <a:endParaRPr lang="ro-RO" dirty="0">
              <a:latin typeface="Times New Roman" panose="02020603050405020304" pitchFamily="18" charset="0"/>
              <a:cs typeface="Times New Roman" panose="02020603050405020304" pitchFamily="18" charset="0"/>
            </a:endParaRPr>
          </a:p>
          <a:p>
            <a:pPr marL="342900" indent="-342900" algn="just">
              <a:buAutoNum type="alphaLcParenR"/>
            </a:pP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organizat</a:t>
            </a:r>
            <a:r>
              <a:rPr lang="en-US" dirty="0">
                <a:latin typeface="Times New Roman" panose="02020603050405020304" pitchFamily="18" charset="0"/>
                <a:cs typeface="Times New Roman" panose="02020603050405020304" pitchFamily="18" charset="0"/>
              </a:rPr>
              <a:t> la </a:t>
            </a:r>
            <a:r>
              <a:rPr lang="en-US" b="1" dirty="0" err="1">
                <a:latin typeface="Times New Roman" panose="02020603050405020304" pitchFamily="18" charset="0"/>
                <a:cs typeface="Times New Roman" panose="02020603050405020304" pitchFamily="18" charset="0"/>
              </a:rPr>
              <a:t>iniţiativa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operatorilor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economici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interesaţi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calitate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potenţiali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angajatori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parteneri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practică</a:t>
            </a:r>
            <a:r>
              <a:rPr lang="en-US" dirty="0">
                <a:latin typeface="Times New Roman" panose="02020603050405020304" pitchFamily="18" charset="0"/>
                <a:cs typeface="Times New Roman" panose="02020603050405020304" pitchFamily="18" charset="0"/>
              </a:rPr>
              <a:t>; </a:t>
            </a:r>
            <a:endParaRPr lang="ro-RO"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b) </a:t>
            </a:r>
            <a:r>
              <a:rPr lang="en-US" dirty="0" err="1">
                <a:latin typeface="Times New Roman" panose="02020603050405020304" pitchFamily="18" charset="0"/>
                <a:cs typeface="Times New Roman" panose="02020603050405020304" pitchFamily="18" charset="0"/>
              </a:rPr>
              <a:t>asigură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oportunităţi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sporite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educaţie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formare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profesională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baza</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unui</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contract de </a:t>
            </a:r>
            <a:r>
              <a:rPr lang="en-US" b="1" dirty="0" err="1">
                <a:latin typeface="Times New Roman" panose="02020603050405020304" pitchFamily="18" charset="0"/>
                <a:cs typeface="Times New Roman" panose="02020603050405020304" pitchFamily="18" charset="0"/>
              </a:rPr>
              <a:t>parteneriat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şi</a:t>
            </a:r>
            <a:r>
              <a:rPr lang="en-US" b="1" dirty="0">
                <a:latin typeface="Times New Roman" panose="02020603050405020304" pitchFamily="18" charset="0"/>
                <a:cs typeface="Times New Roman" panose="02020603050405020304" pitchFamily="18" charset="0"/>
              </a:rPr>
              <a:t> a </a:t>
            </a:r>
            <a:r>
              <a:rPr lang="en-US" b="1" dirty="0" err="1">
                <a:latin typeface="Times New Roman" panose="02020603050405020304" pitchFamily="18" charset="0"/>
                <a:cs typeface="Times New Roman" panose="02020603050405020304" pitchFamily="18" charset="0"/>
              </a:rPr>
              <a:t>unor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contracte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individuale</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pregătire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practică</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pregătirea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practică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organizată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răspunderea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principală</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operatorilor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economici</a:t>
            </a:r>
            <a:r>
              <a:rPr lang="en-US" dirty="0">
                <a:latin typeface="Times New Roman" panose="02020603050405020304" pitchFamily="18" charset="0"/>
                <a:cs typeface="Times New Roman" panose="02020603050405020304" pitchFamily="18" charset="0"/>
              </a:rPr>
              <a:t>; </a:t>
            </a:r>
            <a:endParaRPr lang="ro-RO"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c) </a:t>
            </a:r>
            <a:r>
              <a:rPr lang="en-US" b="1" dirty="0" err="1">
                <a:latin typeface="Times New Roman" panose="02020603050405020304" pitchFamily="18" charset="0"/>
                <a:cs typeface="Times New Roman" panose="02020603050405020304" pitchFamily="18" charset="0"/>
              </a:rPr>
              <a:t>operatorii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economici</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asigură</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pregătirea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practică</a:t>
            </a:r>
            <a:r>
              <a:rPr lang="en-US" b="1" dirty="0">
                <a:latin typeface="Times New Roman" panose="02020603050405020304" pitchFamily="18" charset="0"/>
                <a:cs typeface="Times New Roman" panose="02020603050405020304" pitchFamily="18" charset="0"/>
              </a:rPr>
              <a:t> a </a:t>
            </a:r>
            <a:r>
              <a:rPr lang="en-US" b="1" dirty="0" err="1">
                <a:latin typeface="Times New Roman" panose="02020603050405020304" pitchFamily="18" charset="0"/>
                <a:cs typeface="Times New Roman" panose="02020603050405020304" pitchFamily="18" charset="0"/>
              </a:rPr>
              <a:t>elevilor</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bursă</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nivelul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celei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acordate</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fonduri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publice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alte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cheltuieli</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formarea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calitate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elevilor</a:t>
            </a:r>
            <a:r>
              <a:rPr lang="en-US" dirty="0">
                <a:latin typeface="Times New Roman" panose="02020603050405020304" pitchFamily="18" charset="0"/>
                <a:cs typeface="Times New Roman" panose="02020603050405020304" pitchFamily="18" charset="0"/>
              </a:rPr>
              <a:t>; </a:t>
            </a:r>
            <a:endParaRPr lang="ro-RO"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d) </a:t>
            </a:r>
            <a:r>
              <a:rPr lang="en-US" dirty="0" err="1">
                <a:latin typeface="Times New Roman" panose="02020603050405020304" pitchFamily="18" charset="0"/>
                <a:cs typeface="Times New Roman" panose="02020603050405020304" pitchFamily="18" charset="0"/>
              </a:rPr>
              <a:t>facilitează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implicarea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operatorilor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economici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mecanismele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decizionale</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nivelul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unităţii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învăţământ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partenere</a:t>
            </a: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606896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2B5FAE9B-04F6-4C14-987C-3DDD8B2EAC7D}"/>
              </a:ext>
            </a:extLst>
          </p:cNvPr>
          <p:cNvSpPr/>
          <p:nvPr/>
        </p:nvSpPr>
        <p:spPr>
          <a:xfrm>
            <a:off x="323528" y="332656"/>
            <a:ext cx="8712968" cy="6124754"/>
          </a:xfrm>
          <a:prstGeom prst="rect">
            <a:avLst/>
          </a:prstGeom>
        </p:spPr>
        <p:txBody>
          <a:bodyPr wrap="square">
            <a:spAutoFit/>
          </a:bodyPr>
          <a:lstStyle/>
          <a:p>
            <a:pPr algn="ctr"/>
            <a:r>
              <a:rPr lang="en-US" b="1" dirty="0">
                <a:solidFill>
                  <a:schemeClr val="tx2"/>
                </a:solidFill>
                <a:latin typeface="Times New Roman" panose="02020603050405020304" pitchFamily="18" charset="0"/>
                <a:cs typeface="Times New Roman" panose="02020603050405020304" pitchFamily="18" charset="0"/>
              </a:rPr>
              <a:t>MATERIALE UTILE PENTRU IMPLICAREA UNUI OPERATOR ECONOMIC ÎN ŞCOLARIZAREA ELEVILOR ÎN ÎNVĂŢĂMÂNTUL DUAL</a:t>
            </a:r>
            <a:endParaRPr lang="ro-RO" b="1" dirty="0">
              <a:solidFill>
                <a:schemeClr val="tx2"/>
              </a:solidFill>
              <a:latin typeface="Times New Roman" panose="02020603050405020304" pitchFamily="18" charset="0"/>
              <a:cs typeface="Times New Roman" panose="02020603050405020304" pitchFamily="18" charset="0"/>
            </a:endParaRPr>
          </a:p>
          <a:p>
            <a:pPr algn="ctr"/>
            <a:endParaRPr lang="ro-RO" b="1" dirty="0">
              <a:solidFill>
                <a:schemeClr val="tx2"/>
              </a:solidFill>
              <a:latin typeface="Times New Roman" panose="02020603050405020304" pitchFamily="18" charset="0"/>
              <a:cs typeface="Times New Roman" panose="02020603050405020304" pitchFamily="18" charset="0"/>
            </a:endParaRPr>
          </a:p>
          <a:p>
            <a:pPr algn="just"/>
            <a:r>
              <a:rPr lang="ro-RO" b="1" dirty="0">
                <a:solidFill>
                  <a:schemeClr val="tx2"/>
                </a:solidFill>
                <a:latin typeface="Times New Roman" panose="02020603050405020304" pitchFamily="18" charset="0"/>
                <a:cs typeface="Times New Roman" panose="02020603050405020304" pitchFamily="18" charset="0"/>
              </a:rPr>
              <a:t>	Planuri de </a:t>
            </a:r>
            <a:r>
              <a:rPr lang="ro-RO" b="1" dirty="0" err="1">
                <a:solidFill>
                  <a:schemeClr val="tx2"/>
                </a:solidFill>
                <a:latin typeface="Times New Roman" panose="02020603050405020304" pitchFamily="18" charset="0"/>
                <a:cs typeface="Times New Roman" panose="02020603050405020304" pitchFamily="18" charset="0"/>
              </a:rPr>
              <a:t>învăţământ</a:t>
            </a:r>
            <a:r>
              <a:rPr lang="ro-RO" b="1" dirty="0">
                <a:solidFill>
                  <a:schemeClr val="tx2"/>
                </a:solidFill>
                <a:latin typeface="Times New Roman" panose="02020603050405020304" pitchFamily="18" charset="0"/>
                <a:cs typeface="Times New Roman" panose="02020603050405020304" pitchFamily="18" charset="0"/>
              </a:rPr>
              <a:t>/ Programe </a:t>
            </a:r>
            <a:r>
              <a:rPr lang="ro-RO" b="1" dirty="0" err="1">
                <a:solidFill>
                  <a:schemeClr val="tx2"/>
                </a:solidFill>
                <a:latin typeface="Times New Roman" panose="02020603050405020304" pitchFamily="18" charset="0"/>
                <a:cs typeface="Times New Roman" panose="02020603050405020304" pitchFamily="18" charset="0"/>
              </a:rPr>
              <a:t>şcolare</a:t>
            </a:r>
            <a:r>
              <a:rPr lang="ro-RO" b="1" dirty="0">
                <a:solidFill>
                  <a:schemeClr val="tx2"/>
                </a:solidFill>
                <a:latin typeface="Times New Roman" panose="02020603050405020304" pitchFamily="18" charset="0"/>
                <a:cs typeface="Times New Roman" panose="02020603050405020304" pitchFamily="18" charset="0"/>
              </a:rPr>
              <a:t>/ Standarde de pregătire profesională/ Nomenclator </a:t>
            </a:r>
          </a:p>
          <a:p>
            <a:pPr algn="just"/>
            <a:endParaRPr lang="ro-RO" sz="1600" b="1" dirty="0">
              <a:solidFill>
                <a:schemeClr val="tx2"/>
              </a:solidFill>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ro-RO" b="1" dirty="0">
                <a:latin typeface="Times New Roman" panose="02020603050405020304" pitchFamily="18" charset="0"/>
                <a:cs typeface="Times New Roman" panose="02020603050405020304" pitchFamily="18" charset="0"/>
              </a:rPr>
              <a:t>OMEN nr. 3914/2017 </a:t>
            </a:r>
            <a:r>
              <a:rPr lang="ro-RO" dirty="0">
                <a:latin typeface="Times New Roman" panose="02020603050405020304" pitchFamily="18" charset="0"/>
                <a:cs typeface="Times New Roman" panose="02020603050405020304" pitchFamily="18" charset="0"/>
              </a:rPr>
              <a:t>referitor la aprobarea Reperelor metodologice privind proiectarea curriculumului în dezvoltare locală (CDL), pentru clasa a IX-a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a X-a, ciclul inferior al liceului, filiera tehnologică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învăţământul</a:t>
            </a:r>
            <a:r>
              <a:rPr lang="ro-RO" dirty="0">
                <a:latin typeface="Times New Roman" panose="02020603050405020304" pitchFamily="18" charset="0"/>
                <a:cs typeface="Times New Roman" panose="02020603050405020304" pitchFamily="18" charset="0"/>
              </a:rPr>
              <a:t> profesional </a:t>
            </a:r>
          </a:p>
          <a:p>
            <a:pPr marL="285750" indent="-285750" algn="just">
              <a:buFont typeface="Arial" panose="020B0604020202020204" pitchFamily="34" charset="0"/>
              <a:buChar char="•"/>
            </a:pPr>
            <a:r>
              <a:rPr lang="ro-RO" b="1" dirty="0">
                <a:latin typeface="Times New Roman" panose="02020603050405020304" pitchFamily="18" charset="0"/>
                <a:cs typeface="Times New Roman" panose="02020603050405020304" pitchFamily="18" charset="0"/>
              </a:rPr>
              <a:t>OMEN nr. 3915/2017 </a:t>
            </a:r>
            <a:r>
              <a:rPr lang="ro-RO" dirty="0">
                <a:latin typeface="Times New Roman" panose="02020603050405020304" pitchFamily="18" charset="0"/>
                <a:cs typeface="Times New Roman" panose="02020603050405020304" pitchFamily="18" charset="0"/>
              </a:rPr>
              <a:t>privind aprobarea Planurilor de </a:t>
            </a:r>
            <a:r>
              <a:rPr lang="ro-RO" dirty="0" err="1">
                <a:latin typeface="Times New Roman" panose="02020603050405020304" pitchFamily="18" charset="0"/>
                <a:cs typeface="Times New Roman" panose="02020603050405020304" pitchFamily="18" charset="0"/>
              </a:rPr>
              <a:t>învăţământ</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a programelor </a:t>
            </a:r>
            <a:r>
              <a:rPr lang="ro-RO" dirty="0" err="1">
                <a:latin typeface="Times New Roman" panose="02020603050405020304" pitchFamily="18" charset="0"/>
                <a:cs typeface="Times New Roman" panose="02020603050405020304" pitchFamily="18" charset="0"/>
              </a:rPr>
              <a:t>şcolare</a:t>
            </a:r>
            <a:r>
              <a:rPr lang="ro-RO" dirty="0">
                <a:latin typeface="Times New Roman" panose="02020603050405020304" pitchFamily="18" charset="0"/>
                <a:cs typeface="Times New Roman" panose="02020603050405020304" pitchFamily="18" charset="0"/>
              </a:rPr>
              <a:t> pentru cultura de specialitate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pregătirea practică comasată / stagiile de pregătire practică – curriculum în dezvoltare locală – CDL, pentru clasele a X-a, </a:t>
            </a:r>
            <a:r>
              <a:rPr lang="ro-RO" dirty="0" err="1">
                <a:latin typeface="Times New Roman" panose="02020603050405020304" pitchFamily="18" charset="0"/>
                <a:cs typeface="Times New Roman" panose="02020603050405020304" pitchFamily="18" charset="0"/>
              </a:rPr>
              <a:t>învăţământ</a:t>
            </a:r>
            <a:r>
              <a:rPr lang="ro-RO" dirty="0">
                <a:latin typeface="Times New Roman" panose="02020603050405020304" pitchFamily="18" charset="0"/>
                <a:cs typeface="Times New Roman" panose="02020603050405020304" pitchFamily="18" charset="0"/>
              </a:rPr>
              <a:t> liceal filiera tehnologică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învăţământ</a:t>
            </a:r>
            <a:r>
              <a:rPr lang="ro-RO" dirty="0">
                <a:latin typeface="Times New Roman" panose="02020603050405020304" pitchFamily="18" charset="0"/>
                <a:cs typeface="Times New Roman" panose="02020603050405020304" pitchFamily="18" charset="0"/>
              </a:rPr>
              <a:t> profesional </a:t>
            </a:r>
          </a:p>
          <a:p>
            <a:pPr marL="285750" indent="-285750" algn="just">
              <a:buFont typeface="Arial" panose="020B0604020202020204" pitchFamily="34" charset="0"/>
              <a:buChar char="•"/>
            </a:pPr>
            <a:r>
              <a:rPr lang="ro-RO" b="1" dirty="0">
                <a:latin typeface="Times New Roman" panose="02020603050405020304" pitchFamily="18" charset="0"/>
                <a:cs typeface="Times New Roman" panose="02020603050405020304" pitchFamily="18" charset="0"/>
              </a:rPr>
              <a:t>OMENCS nr. 4457/2016 </a:t>
            </a:r>
            <a:r>
              <a:rPr lang="ro-RO" dirty="0">
                <a:latin typeface="Times New Roman" panose="02020603050405020304" pitchFamily="18" charset="0"/>
                <a:cs typeface="Times New Roman" panose="02020603050405020304" pitchFamily="18" charset="0"/>
              </a:rPr>
              <a:t>privind aprobarea Planurilor de </a:t>
            </a:r>
            <a:r>
              <a:rPr lang="ro-RO" dirty="0" err="1">
                <a:latin typeface="Times New Roman" panose="02020603050405020304" pitchFamily="18" charset="0"/>
                <a:cs typeface="Times New Roman" panose="02020603050405020304" pitchFamily="18" charset="0"/>
              </a:rPr>
              <a:t>învăţământ</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a Programelor </a:t>
            </a:r>
            <a:r>
              <a:rPr lang="ro-RO" dirty="0" err="1">
                <a:latin typeface="Times New Roman" panose="02020603050405020304" pitchFamily="18" charset="0"/>
                <a:cs typeface="Times New Roman" panose="02020603050405020304" pitchFamily="18" charset="0"/>
              </a:rPr>
              <a:t>şcolare</a:t>
            </a:r>
            <a:r>
              <a:rPr lang="ro-RO" dirty="0">
                <a:latin typeface="Times New Roman" panose="02020603050405020304" pitchFamily="18" charset="0"/>
                <a:cs typeface="Times New Roman" panose="02020603050405020304" pitchFamily="18" charset="0"/>
              </a:rPr>
              <a:t> pentru cultura de specialitate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pregătirea practică săptămânală din aria curriculară Tehnologii, precum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pentru stagiile de pregătire practică - curriculum în dezvoltare locală CDL, pentru clasele a IX-a, </a:t>
            </a:r>
            <a:r>
              <a:rPr lang="ro-RO" dirty="0" err="1">
                <a:latin typeface="Times New Roman" panose="02020603050405020304" pitchFamily="18" charset="0"/>
                <a:cs typeface="Times New Roman" panose="02020603050405020304" pitchFamily="18" charset="0"/>
              </a:rPr>
              <a:t>învăţământ</a:t>
            </a:r>
            <a:r>
              <a:rPr lang="ro-RO" dirty="0">
                <a:latin typeface="Times New Roman" panose="02020603050405020304" pitchFamily="18" charset="0"/>
                <a:cs typeface="Times New Roman" panose="02020603050405020304" pitchFamily="18" charset="0"/>
              </a:rPr>
              <a:t> liceal filiera tehnologică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învăţământ</a:t>
            </a:r>
            <a:r>
              <a:rPr lang="ro-RO" dirty="0">
                <a:latin typeface="Times New Roman" panose="02020603050405020304" pitchFamily="18" charset="0"/>
                <a:cs typeface="Times New Roman" panose="02020603050405020304" pitchFamily="18" charset="0"/>
              </a:rPr>
              <a:t> profesional</a:t>
            </a:r>
          </a:p>
          <a:p>
            <a:pPr marL="285750" indent="-285750" algn="just">
              <a:buFont typeface="Arial" panose="020B0604020202020204" pitchFamily="34" charset="0"/>
              <a:buChar char="•"/>
            </a:pPr>
            <a:r>
              <a:rPr lang="ro-RO" b="1" dirty="0">
                <a:latin typeface="Times New Roman" panose="02020603050405020304" pitchFamily="18" charset="0"/>
                <a:cs typeface="Times New Roman" panose="02020603050405020304" pitchFamily="18" charset="0"/>
              </a:rPr>
              <a:t>OMENCS nr. 4121/2016 </a:t>
            </a:r>
            <a:r>
              <a:rPr lang="ro-RO" dirty="0">
                <a:latin typeface="Times New Roman" panose="02020603050405020304" pitchFamily="18" charset="0"/>
                <a:cs typeface="Times New Roman" panose="02020603050405020304" pitchFamily="18" charset="0"/>
              </a:rPr>
              <a:t>privind aprobarea Standardelor de pregătire profesională pentru calificări profesionale de nivel 3 și 4 Cadrul național al calificărilor, pentru care se asigură pregătirea prin învățământul profesional și tehnic </a:t>
            </a:r>
          </a:p>
          <a:p>
            <a:pPr algn="ctr"/>
            <a:endParaRPr lang="ro-RO" b="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7956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7EE0510C-81D1-4588-823D-CA734E5CD054}"/>
              </a:ext>
            </a:extLst>
          </p:cNvPr>
          <p:cNvSpPr/>
          <p:nvPr/>
        </p:nvSpPr>
        <p:spPr>
          <a:xfrm>
            <a:off x="395536" y="620688"/>
            <a:ext cx="8352928" cy="5047536"/>
          </a:xfrm>
          <a:prstGeom prst="rect">
            <a:avLst/>
          </a:prstGeom>
        </p:spPr>
        <p:txBody>
          <a:bodyPr wrap="square">
            <a:spAutoFit/>
          </a:bodyPr>
          <a:lstStyle/>
          <a:p>
            <a:pPr algn="ctr"/>
            <a:r>
              <a:rPr lang="en-US" b="1" dirty="0">
                <a:solidFill>
                  <a:schemeClr val="tx2"/>
                </a:solidFill>
                <a:latin typeface="Times New Roman" panose="02020603050405020304" pitchFamily="18" charset="0"/>
                <a:cs typeface="Times New Roman" panose="02020603050405020304" pitchFamily="18" charset="0"/>
              </a:rPr>
              <a:t>MATERIALE UTILE PENTRU IMPLICAREA UNUI OPERATOR ECONOMIC ÎN ŞCOLARIZAREA ELEVILOR ÎN ÎNVĂŢĂMÂNTUL DUAL</a:t>
            </a:r>
            <a:endParaRPr lang="ro-RO" b="1" dirty="0">
              <a:solidFill>
                <a:schemeClr val="tx2"/>
              </a:solidFill>
              <a:latin typeface="Times New Roman" panose="02020603050405020304" pitchFamily="18" charset="0"/>
              <a:cs typeface="Times New Roman" panose="02020603050405020304" pitchFamily="18" charset="0"/>
            </a:endParaRPr>
          </a:p>
          <a:p>
            <a:pPr algn="ctr"/>
            <a:endParaRPr lang="ro-RO" b="1" dirty="0">
              <a:solidFill>
                <a:schemeClr val="tx2"/>
              </a:solidFill>
              <a:latin typeface="Times New Roman" panose="02020603050405020304" pitchFamily="18" charset="0"/>
              <a:cs typeface="Times New Roman" panose="02020603050405020304" pitchFamily="18" charset="0"/>
            </a:endParaRPr>
          </a:p>
          <a:p>
            <a:pPr algn="just"/>
            <a:r>
              <a:rPr lang="ro-RO" b="1" dirty="0">
                <a:solidFill>
                  <a:schemeClr val="tx2"/>
                </a:solidFill>
                <a:latin typeface="Times New Roman" panose="02020603050405020304" pitchFamily="18" charset="0"/>
                <a:cs typeface="Times New Roman" panose="02020603050405020304" pitchFamily="18" charset="0"/>
              </a:rPr>
              <a:t>	Planuri de </a:t>
            </a:r>
            <a:r>
              <a:rPr lang="ro-RO" b="1" dirty="0" err="1">
                <a:solidFill>
                  <a:schemeClr val="tx2"/>
                </a:solidFill>
                <a:latin typeface="Times New Roman" panose="02020603050405020304" pitchFamily="18" charset="0"/>
                <a:cs typeface="Times New Roman" panose="02020603050405020304" pitchFamily="18" charset="0"/>
              </a:rPr>
              <a:t>învăţământ</a:t>
            </a:r>
            <a:r>
              <a:rPr lang="ro-RO" b="1" dirty="0">
                <a:solidFill>
                  <a:schemeClr val="tx2"/>
                </a:solidFill>
                <a:latin typeface="Times New Roman" panose="02020603050405020304" pitchFamily="18" charset="0"/>
                <a:cs typeface="Times New Roman" panose="02020603050405020304" pitchFamily="18" charset="0"/>
              </a:rPr>
              <a:t>/ Programe </a:t>
            </a:r>
            <a:r>
              <a:rPr lang="ro-RO" b="1" dirty="0" err="1">
                <a:solidFill>
                  <a:schemeClr val="tx2"/>
                </a:solidFill>
                <a:latin typeface="Times New Roman" panose="02020603050405020304" pitchFamily="18" charset="0"/>
                <a:cs typeface="Times New Roman" panose="02020603050405020304" pitchFamily="18" charset="0"/>
              </a:rPr>
              <a:t>şcolare</a:t>
            </a:r>
            <a:r>
              <a:rPr lang="ro-RO" b="1" dirty="0">
                <a:solidFill>
                  <a:schemeClr val="tx2"/>
                </a:solidFill>
                <a:latin typeface="Times New Roman" panose="02020603050405020304" pitchFamily="18" charset="0"/>
                <a:cs typeface="Times New Roman" panose="02020603050405020304" pitchFamily="18" charset="0"/>
              </a:rPr>
              <a:t>/ Standarde de pregătire profesională/ Nomenclator </a:t>
            </a:r>
          </a:p>
          <a:p>
            <a:pPr algn="just"/>
            <a:endParaRPr lang="ro-RO" sz="1600" b="1" dirty="0">
              <a:solidFill>
                <a:schemeClr val="tx2"/>
              </a:solidFill>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OMENCS nr. 3742/2016 </a:t>
            </a:r>
            <a:r>
              <a:rPr lang="ro-RO" dirty="0">
                <a:latin typeface="Times New Roman" panose="02020603050405020304" pitchFamily="18" charset="0"/>
                <a:cs typeface="Times New Roman" panose="02020603050405020304" pitchFamily="18" charset="0"/>
              </a:rPr>
              <a:t>privind aprobarea modelului Suplimentului descriptiv la certificatul de calificare/certificatul de calificare profesională, EUROPASS;  </a:t>
            </a:r>
          </a:p>
          <a:p>
            <a:pPr marL="285750" indent="-285750" algn="just">
              <a:buFont typeface="Arial" panose="020B0604020202020204" pitchFamily="34" charset="0"/>
              <a:buChar char="•"/>
            </a:pPr>
            <a:r>
              <a:rPr lang="ro-RO" b="1" dirty="0">
                <a:latin typeface="Times New Roman" panose="02020603050405020304" pitchFamily="18" charset="0"/>
                <a:cs typeface="Times New Roman" panose="02020603050405020304" pitchFamily="18" charset="0"/>
              </a:rPr>
              <a:t>OMEN nr. 3152/2014 </a:t>
            </a:r>
            <a:r>
              <a:rPr lang="ro-RO" dirty="0">
                <a:latin typeface="Times New Roman" panose="02020603050405020304" pitchFamily="18" charset="0"/>
                <a:cs typeface="Times New Roman" panose="02020603050405020304" pitchFamily="18" charset="0"/>
              </a:rPr>
              <a:t>privind aprobarea planului – cadru de învățământ pentru învățământul profesional de stat cu durata de 3 ani; </a:t>
            </a:r>
          </a:p>
          <a:p>
            <a:pPr marL="285750" indent="-285750" algn="just">
              <a:buFont typeface="Arial" panose="020B0604020202020204" pitchFamily="34" charset="0"/>
              <a:buChar char="•"/>
            </a:pPr>
            <a:r>
              <a:rPr lang="ro-RO" b="1" dirty="0">
                <a:latin typeface="Times New Roman" panose="02020603050405020304" pitchFamily="18" charset="0"/>
                <a:cs typeface="Times New Roman" panose="02020603050405020304" pitchFamily="18" charset="0"/>
              </a:rPr>
              <a:t>OMEN nr. 3218/2014 </a:t>
            </a:r>
            <a:r>
              <a:rPr lang="ro-RO" dirty="0">
                <a:latin typeface="Times New Roman" panose="02020603050405020304" pitchFamily="18" charset="0"/>
                <a:cs typeface="Times New Roman" panose="02020603050405020304" pitchFamily="18" charset="0"/>
              </a:rPr>
              <a:t>privind aprobarea planului – cadru de învățământ pentru învățământul profesional special;</a:t>
            </a:r>
          </a:p>
          <a:p>
            <a:pPr marL="285750" indent="-285750" algn="just">
              <a:buFont typeface="Arial" panose="020B0604020202020204" pitchFamily="34" charset="0"/>
              <a:buChar char="•"/>
            </a:pPr>
            <a:r>
              <a:rPr lang="ro-RO" b="1" dirty="0">
                <a:latin typeface="Times New Roman" panose="02020603050405020304" pitchFamily="18" charset="0"/>
                <a:cs typeface="Times New Roman" panose="02020603050405020304" pitchFamily="18" charset="0"/>
              </a:rPr>
              <a:t>OMEN nr. 4437/2014 </a:t>
            </a:r>
            <a:r>
              <a:rPr lang="ro-RO" dirty="0">
                <a:latin typeface="Times New Roman" panose="02020603050405020304" pitchFamily="18" charset="0"/>
                <a:cs typeface="Times New Roman" panose="02020603050405020304" pitchFamily="18" charset="0"/>
              </a:rPr>
              <a:t>referitor la aplicarea programelor școlare în învățământul profesional de stat cu durata de 3 ani și în învățământul profesional special, începând cu anul școlar 2014-2015, precum și pentru aprobarea programei școlare pentru consiliere și orientare, curriculum diferențiat pentru învățământul profesional de stat cu durata de 3 ani, clasele a IX-a, a X-a și a XI-a (valabil în anul școlar 2017-2018 prin articolele 1, 3 și 4); </a:t>
            </a:r>
          </a:p>
        </p:txBody>
      </p:sp>
    </p:spTree>
    <p:extLst>
      <p:ext uri="{BB962C8B-B14F-4D97-AF65-F5344CB8AC3E}">
        <p14:creationId xmlns:p14="http://schemas.microsoft.com/office/powerpoint/2010/main" val="3470982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3DF913EC-8B2F-44D0-83AA-9D9A1E9DEC73}"/>
              </a:ext>
            </a:extLst>
          </p:cNvPr>
          <p:cNvSpPr/>
          <p:nvPr/>
        </p:nvSpPr>
        <p:spPr>
          <a:xfrm>
            <a:off x="395536" y="764704"/>
            <a:ext cx="8352928" cy="4770537"/>
          </a:xfrm>
          <a:prstGeom prst="rect">
            <a:avLst/>
          </a:prstGeom>
        </p:spPr>
        <p:txBody>
          <a:bodyPr wrap="square">
            <a:spAutoFit/>
          </a:bodyPr>
          <a:lstStyle/>
          <a:p>
            <a:pPr algn="ctr"/>
            <a:r>
              <a:rPr lang="en-US" b="1" dirty="0">
                <a:solidFill>
                  <a:schemeClr val="tx2"/>
                </a:solidFill>
                <a:latin typeface="Times New Roman" panose="02020603050405020304" pitchFamily="18" charset="0"/>
                <a:cs typeface="Times New Roman" panose="02020603050405020304" pitchFamily="18" charset="0"/>
              </a:rPr>
              <a:t>MATERIALE UTILE PENTRU IMPLICAREA UNUI OPERATOR ECONOMIC ÎN ŞCOLARIZAREA ELEVILOR ÎN ÎNVĂŢĂMÂNTUL DUAL</a:t>
            </a:r>
            <a:endParaRPr lang="ro-RO" b="1" dirty="0">
              <a:solidFill>
                <a:schemeClr val="tx2"/>
              </a:solidFill>
              <a:latin typeface="Times New Roman" panose="02020603050405020304" pitchFamily="18" charset="0"/>
              <a:cs typeface="Times New Roman" panose="02020603050405020304" pitchFamily="18" charset="0"/>
            </a:endParaRPr>
          </a:p>
          <a:p>
            <a:pPr algn="ctr"/>
            <a:endParaRPr lang="ro-RO" b="1" dirty="0">
              <a:solidFill>
                <a:schemeClr val="tx2"/>
              </a:solidFill>
              <a:latin typeface="Times New Roman" panose="02020603050405020304" pitchFamily="18" charset="0"/>
              <a:cs typeface="Times New Roman" panose="02020603050405020304" pitchFamily="18" charset="0"/>
            </a:endParaRPr>
          </a:p>
          <a:p>
            <a:pPr algn="just"/>
            <a:r>
              <a:rPr lang="ro-RO" b="1" dirty="0">
                <a:solidFill>
                  <a:schemeClr val="tx2"/>
                </a:solidFill>
                <a:latin typeface="Times New Roman" panose="02020603050405020304" pitchFamily="18" charset="0"/>
                <a:cs typeface="Times New Roman" panose="02020603050405020304" pitchFamily="18" charset="0"/>
              </a:rPr>
              <a:t>	Planuri de </a:t>
            </a:r>
            <a:r>
              <a:rPr lang="ro-RO" b="1" dirty="0" err="1">
                <a:solidFill>
                  <a:schemeClr val="tx2"/>
                </a:solidFill>
                <a:latin typeface="Times New Roman" panose="02020603050405020304" pitchFamily="18" charset="0"/>
                <a:cs typeface="Times New Roman" panose="02020603050405020304" pitchFamily="18" charset="0"/>
              </a:rPr>
              <a:t>învăţământ</a:t>
            </a:r>
            <a:r>
              <a:rPr lang="ro-RO" b="1" dirty="0">
                <a:solidFill>
                  <a:schemeClr val="tx2"/>
                </a:solidFill>
                <a:latin typeface="Times New Roman" panose="02020603050405020304" pitchFamily="18" charset="0"/>
                <a:cs typeface="Times New Roman" panose="02020603050405020304" pitchFamily="18" charset="0"/>
              </a:rPr>
              <a:t>/ Programe </a:t>
            </a:r>
            <a:r>
              <a:rPr lang="ro-RO" b="1" dirty="0" err="1">
                <a:solidFill>
                  <a:schemeClr val="tx2"/>
                </a:solidFill>
                <a:latin typeface="Times New Roman" panose="02020603050405020304" pitchFamily="18" charset="0"/>
                <a:cs typeface="Times New Roman" panose="02020603050405020304" pitchFamily="18" charset="0"/>
              </a:rPr>
              <a:t>şcolare</a:t>
            </a:r>
            <a:r>
              <a:rPr lang="ro-RO" b="1" dirty="0">
                <a:solidFill>
                  <a:schemeClr val="tx2"/>
                </a:solidFill>
                <a:latin typeface="Times New Roman" panose="02020603050405020304" pitchFamily="18" charset="0"/>
                <a:cs typeface="Times New Roman" panose="02020603050405020304" pitchFamily="18" charset="0"/>
              </a:rPr>
              <a:t>/ Standarde de pregătire profesională/ Nomenclator </a:t>
            </a:r>
          </a:p>
          <a:p>
            <a:pPr algn="just"/>
            <a:endParaRPr lang="ro-RO" sz="1600" b="1" dirty="0">
              <a:solidFill>
                <a:schemeClr val="tx2"/>
              </a:solidFill>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OMECS nr. 3684/2015 </a:t>
            </a:r>
            <a:r>
              <a:rPr lang="ro-RO" dirty="0">
                <a:latin typeface="Times New Roman" panose="02020603050405020304" pitchFamily="18" charset="0"/>
                <a:cs typeface="Times New Roman" panose="02020603050405020304" pitchFamily="18" charset="0"/>
              </a:rPr>
              <a:t>privind aprobarea Planurilor de învățământ pentru cultura de specialitate și pregătirea practică din aria curriculară Tehnologii, precum și pentru stagiul de pregătire practică (curriculum în dezvoltare locală – CDL), pentru clasele a X-a și a XI- a, învățământ profesional de stat cu durata de 3 ani (valabil în anul școlar 2017-2018 pentru clasa a XI-a învățământ profesional);</a:t>
            </a:r>
          </a:p>
          <a:p>
            <a:pPr marL="285750" indent="-285750" algn="just">
              <a:buFont typeface="Arial" panose="020B0604020202020204" pitchFamily="34" charset="0"/>
              <a:buChar char="•"/>
            </a:pPr>
            <a:r>
              <a:rPr lang="ro-RO" b="1" dirty="0">
                <a:latin typeface="Times New Roman" panose="02020603050405020304" pitchFamily="18" charset="0"/>
                <a:cs typeface="Times New Roman" panose="02020603050405020304" pitchFamily="18" charset="0"/>
              </a:rPr>
              <a:t>OMECS nr. 5058/2015 </a:t>
            </a:r>
            <a:r>
              <a:rPr lang="ro-RO" dirty="0">
                <a:latin typeface="Times New Roman" panose="02020603050405020304" pitchFamily="18" charset="0"/>
                <a:cs typeface="Times New Roman" panose="02020603050405020304" pitchFamily="18" charset="0"/>
              </a:rPr>
              <a:t>privind aprobarea programelor școlare ale modulelor pentru cultura de specialitate, pregătire practică și stagii de pregătire practică, din aria curriculară Tehnologii pentru clasa a X-a și a XI-a, învățământ profesional cu durata de 3 ani (valabil în anul școlar 2017-2018 pentru clasa a XI-a învățământ profesional); </a:t>
            </a:r>
          </a:p>
          <a:p>
            <a:pPr algn="just"/>
            <a:r>
              <a:rPr lang="ro-RO"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562137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E08B812D-DBEA-4D44-83E5-4826A71675FB}"/>
              </a:ext>
            </a:extLst>
          </p:cNvPr>
          <p:cNvSpPr/>
          <p:nvPr/>
        </p:nvSpPr>
        <p:spPr>
          <a:xfrm>
            <a:off x="503548" y="548680"/>
            <a:ext cx="8136904" cy="4801314"/>
          </a:xfrm>
          <a:prstGeom prst="rect">
            <a:avLst/>
          </a:prstGeom>
        </p:spPr>
        <p:txBody>
          <a:bodyPr wrap="square">
            <a:spAutoFit/>
          </a:bodyPr>
          <a:lstStyle/>
          <a:p>
            <a:pPr algn="ctr"/>
            <a:r>
              <a:rPr lang="en-US" b="1" dirty="0">
                <a:solidFill>
                  <a:schemeClr val="tx2"/>
                </a:solidFill>
                <a:latin typeface="Times New Roman" panose="02020603050405020304" pitchFamily="18" charset="0"/>
                <a:cs typeface="Times New Roman" panose="02020603050405020304" pitchFamily="18" charset="0"/>
              </a:rPr>
              <a:t>MATERIALE UTILE PENTRU IMPLICAREA UNUI OPERATOR ECONOMIC ÎN ŞCOLARIZAREA ELEVILOR ÎN ÎNVĂŢĂMÂNTUL DUAL</a:t>
            </a:r>
            <a:endParaRPr lang="ro-RO" b="1" dirty="0">
              <a:solidFill>
                <a:schemeClr val="tx2"/>
              </a:solidFill>
              <a:latin typeface="Times New Roman" panose="02020603050405020304" pitchFamily="18" charset="0"/>
              <a:cs typeface="Times New Roman" panose="02020603050405020304" pitchFamily="18" charset="0"/>
            </a:endParaRPr>
          </a:p>
          <a:p>
            <a:pPr algn="ctr"/>
            <a:endParaRPr lang="ro-RO" b="1" dirty="0">
              <a:solidFill>
                <a:schemeClr val="tx2"/>
              </a:solidFill>
              <a:latin typeface="Times New Roman" panose="02020603050405020304" pitchFamily="18" charset="0"/>
              <a:cs typeface="Times New Roman" panose="02020603050405020304" pitchFamily="18" charset="0"/>
            </a:endParaRPr>
          </a:p>
          <a:p>
            <a:pPr algn="just"/>
            <a:r>
              <a:rPr lang="ro-RO" b="1" dirty="0">
                <a:solidFill>
                  <a:schemeClr val="tx2"/>
                </a:solidFill>
                <a:latin typeface="Times New Roman" panose="02020603050405020304" pitchFamily="18" charset="0"/>
                <a:cs typeface="Times New Roman" panose="02020603050405020304" pitchFamily="18" charset="0"/>
              </a:rPr>
              <a:t>	Planuri de </a:t>
            </a:r>
            <a:r>
              <a:rPr lang="ro-RO" b="1" dirty="0" err="1">
                <a:solidFill>
                  <a:schemeClr val="tx2"/>
                </a:solidFill>
                <a:latin typeface="Times New Roman" panose="02020603050405020304" pitchFamily="18" charset="0"/>
                <a:cs typeface="Times New Roman" panose="02020603050405020304" pitchFamily="18" charset="0"/>
              </a:rPr>
              <a:t>învăţământ</a:t>
            </a:r>
            <a:r>
              <a:rPr lang="ro-RO" b="1" dirty="0">
                <a:solidFill>
                  <a:schemeClr val="tx2"/>
                </a:solidFill>
                <a:latin typeface="Times New Roman" panose="02020603050405020304" pitchFamily="18" charset="0"/>
                <a:cs typeface="Times New Roman" panose="02020603050405020304" pitchFamily="18" charset="0"/>
              </a:rPr>
              <a:t>/ Programe </a:t>
            </a:r>
            <a:r>
              <a:rPr lang="ro-RO" b="1" dirty="0" err="1">
                <a:solidFill>
                  <a:schemeClr val="tx2"/>
                </a:solidFill>
                <a:latin typeface="Times New Roman" panose="02020603050405020304" pitchFamily="18" charset="0"/>
                <a:cs typeface="Times New Roman" panose="02020603050405020304" pitchFamily="18" charset="0"/>
              </a:rPr>
              <a:t>şcolare</a:t>
            </a:r>
            <a:r>
              <a:rPr lang="ro-RO" b="1" dirty="0">
                <a:solidFill>
                  <a:schemeClr val="tx2"/>
                </a:solidFill>
                <a:latin typeface="Times New Roman" panose="02020603050405020304" pitchFamily="18" charset="0"/>
                <a:cs typeface="Times New Roman" panose="02020603050405020304" pitchFamily="18" charset="0"/>
              </a:rPr>
              <a:t>/ Standarde de pregătire profesională/ Nomenclator </a:t>
            </a:r>
          </a:p>
          <a:p>
            <a:pPr algn="just"/>
            <a:endParaRPr lang="ro-RO" b="1"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ro-RO" b="1"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ro-RO" b="1"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ro-RO" b="1" dirty="0">
                <a:latin typeface="Times New Roman" panose="02020603050405020304" pitchFamily="18" charset="0"/>
                <a:cs typeface="Times New Roman" panose="02020603050405020304" pitchFamily="18" charset="0"/>
              </a:rPr>
              <a:t>OMECS nr. 5293/2015 </a:t>
            </a:r>
            <a:r>
              <a:rPr lang="ro-RO" dirty="0">
                <a:latin typeface="Times New Roman" panose="02020603050405020304" pitchFamily="18" charset="0"/>
                <a:cs typeface="Times New Roman" panose="02020603050405020304" pitchFamily="18" charset="0"/>
              </a:rPr>
              <a:t>privind aprobarea Structurii standardului de pregătire profesională din învățământul profesional și tehnic;</a:t>
            </a:r>
          </a:p>
          <a:p>
            <a:pPr marL="285750" indent="-285750" algn="just">
              <a:buFont typeface="Arial" panose="020B0604020202020204" pitchFamily="34" charset="0"/>
              <a:buChar char="•"/>
            </a:pPr>
            <a:r>
              <a:rPr lang="ro-RO" b="1" dirty="0">
                <a:latin typeface="Times New Roman" panose="02020603050405020304" pitchFamily="18" charset="0"/>
                <a:cs typeface="Times New Roman" panose="02020603050405020304" pitchFamily="18" charset="0"/>
              </a:rPr>
              <a:t>HG nr. 1555/2009 </a:t>
            </a:r>
            <a:r>
              <a:rPr lang="ro-RO" dirty="0">
                <a:latin typeface="Times New Roman" panose="02020603050405020304" pitchFamily="18" charset="0"/>
                <a:cs typeface="Times New Roman" panose="02020603050405020304" pitchFamily="18" charset="0"/>
              </a:rPr>
              <a:t>pentru completarea Hotărârii Guvernului nr. 844/2002 privind aprobarea nomenclatoarelor calificărilor profesionale pentru care se asigură pregătirea prin </a:t>
            </a:r>
            <a:r>
              <a:rPr lang="ro-RO" dirty="0" err="1">
                <a:latin typeface="Times New Roman" panose="02020603050405020304" pitchFamily="18" charset="0"/>
                <a:cs typeface="Times New Roman" panose="02020603050405020304" pitchFamily="18" charset="0"/>
              </a:rPr>
              <a:t>învăţământul</a:t>
            </a:r>
            <a:r>
              <a:rPr lang="ro-RO" dirty="0">
                <a:latin typeface="Times New Roman" panose="02020603050405020304" pitchFamily="18" charset="0"/>
                <a:cs typeface="Times New Roman" panose="02020603050405020304" pitchFamily="18" charset="0"/>
              </a:rPr>
              <a:t> preuniversitar, precum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durata de </a:t>
            </a:r>
            <a:r>
              <a:rPr lang="ro-RO" dirty="0" err="1">
                <a:latin typeface="Times New Roman" panose="02020603050405020304" pitchFamily="18" charset="0"/>
                <a:cs typeface="Times New Roman" panose="02020603050405020304" pitchFamily="18" charset="0"/>
              </a:rPr>
              <a:t>şcolarizare</a:t>
            </a:r>
            <a:r>
              <a:rPr lang="ro-RO" dirty="0">
                <a:latin typeface="Times New Roman" panose="02020603050405020304" pitchFamily="18" charset="0"/>
                <a:cs typeface="Times New Roman" panose="02020603050405020304" pitchFamily="18" charset="0"/>
              </a:rPr>
              <a:t> </a:t>
            </a:r>
          </a:p>
          <a:p>
            <a:pPr marL="285750" indent="-285750" algn="just">
              <a:buFont typeface="Arial" panose="020B0604020202020204" pitchFamily="34" charset="0"/>
              <a:buChar char="•"/>
            </a:pPr>
            <a:r>
              <a:rPr lang="ro-RO" b="1" dirty="0">
                <a:latin typeface="Times New Roman" panose="02020603050405020304" pitchFamily="18" charset="0"/>
                <a:cs typeface="Times New Roman" panose="02020603050405020304" pitchFamily="18" charset="0"/>
              </a:rPr>
              <a:t>HG nr. 866/2008 </a:t>
            </a:r>
            <a:r>
              <a:rPr lang="ro-RO" dirty="0">
                <a:latin typeface="Times New Roman" panose="02020603050405020304" pitchFamily="18" charset="0"/>
                <a:cs typeface="Times New Roman" panose="02020603050405020304" pitchFamily="18" charset="0"/>
              </a:rPr>
              <a:t>pentru modificarea Hotărârii Guvernului nr. 844/2002 privind aprobarea nomenclatoarelor calificărilor profesionale pentru care se asigură pregătirea prin </a:t>
            </a:r>
            <a:r>
              <a:rPr lang="ro-RO" dirty="0" err="1">
                <a:latin typeface="Times New Roman" panose="02020603050405020304" pitchFamily="18" charset="0"/>
                <a:cs typeface="Times New Roman" panose="02020603050405020304" pitchFamily="18" charset="0"/>
              </a:rPr>
              <a:t>învăţământul</a:t>
            </a:r>
            <a:r>
              <a:rPr lang="ro-RO" dirty="0">
                <a:latin typeface="Times New Roman" panose="02020603050405020304" pitchFamily="18" charset="0"/>
                <a:cs typeface="Times New Roman" panose="02020603050405020304" pitchFamily="18" charset="0"/>
              </a:rPr>
              <a:t> preuniversitar, precum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durata de </a:t>
            </a:r>
            <a:r>
              <a:rPr lang="ro-RO" dirty="0" err="1">
                <a:latin typeface="Times New Roman" panose="02020603050405020304" pitchFamily="18" charset="0"/>
                <a:cs typeface="Times New Roman" panose="02020603050405020304" pitchFamily="18" charset="0"/>
              </a:rPr>
              <a:t>şcolarizare</a:t>
            </a:r>
            <a:r>
              <a:rPr lang="ro-RO" dirty="0">
                <a:latin typeface="Times New Roman" panose="02020603050405020304" pitchFamily="18" charset="0"/>
                <a:cs typeface="Times New Roman" panose="02020603050405020304" pitchFamily="18" charset="0"/>
              </a:rPr>
              <a:t>, cu modificările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completările ulterioare </a:t>
            </a:r>
          </a:p>
        </p:txBody>
      </p:sp>
    </p:spTree>
    <p:extLst>
      <p:ext uri="{BB962C8B-B14F-4D97-AF65-F5344CB8AC3E}">
        <p14:creationId xmlns:p14="http://schemas.microsoft.com/office/powerpoint/2010/main" val="2728492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15E37407-813A-4D49-BD0F-A58449E2EB5B}"/>
              </a:ext>
            </a:extLst>
          </p:cNvPr>
          <p:cNvSpPr/>
          <p:nvPr/>
        </p:nvSpPr>
        <p:spPr>
          <a:xfrm>
            <a:off x="503548" y="1196752"/>
            <a:ext cx="8136904" cy="3416320"/>
          </a:xfrm>
          <a:prstGeom prst="rect">
            <a:avLst/>
          </a:prstGeom>
        </p:spPr>
        <p:txBody>
          <a:bodyPr wrap="square">
            <a:spAutoFit/>
          </a:bodyPr>
          <a:lstStyle/>
          <a:p>
            <a:pPr algn="ctr"/>
            <a:r>
              <a:rPr lang="en-US" b="1" dirty="0">
                <a:solidFill>
                  <a:schemeClr val="tx2"/>
                </a:solidFill>
                <a:latin typeface="Times New Roman" panose="02020603050405020304" pitchFamily="18" charset="0"/>
                <a:cs typeface="Times New Roman" panose="02020603050405020304" pitchFamily="18" charset="0"/>
              </a:rPr>
              <a:t>MATERIALE UTILE PENTRU IMPLICAREA UNUI OPERATOR ECONOMIC ÎN ŞCOLARIZAREA ELEVILOR ÎN ÎNVĂŢĂMÂNTUL DUAL</a:t>
            </a:r>
            <a:endParaRPr lang="ro-RO" b="1" dirty="0">
              <a:solidFill>
                <a:schemeClr val="tx2"/>
              </a:solidFill>
              <a:latin typeface="Times New Roman" panose="02020603050405020304" pitchFamily="18" charset="0"/>
              <a:cs typeface="Times New Roman" panose="02020603050405020304" pitchFamily="18" charset="0"/>
            </a:endParaRPr>
          </a:p>
          <a:p>
            <a:pPr algn="ctr"/>
            <a:endParaRPr lang="ro-RO" b="1" dirty="0">
              <a:solidFill>
                <a:schemeClr val="tx2"/>
              </a:solidFill>
              <a:latin typeface="Times New Roman" panose="02020603050405020304" pitchFamily="18" charset="0"/>
              <a:cs typeface="Times New Roman" panose="02020603050405020304" pitchFamily="18" charset="0"/>
            </a:endParaRPr>
          </a:p>
          <a:p>
            <a:pPr algn="just"/>
            <a:r>
              <a:rPr lang="ro-RO" b="1" dirty="0">
                <a:solidFill>
                  <a:schemeClr val="tx2"/>
                </a:solidFill>
                <a:latin typeface="Times New Roman" panose="02020603050405020304" pitchFamily="18" charset="0"/>
                <a:cs typeface="Times New Roman" panose="02020603050405020304" pitchFamily="18" charset="0"/>
              </a:rPr>
              <a:t>	Promovare </a:t>
            </a:r>
            <a:r>
              <a:rPr lang="ro-RO" b="1" dirty="0" err="1">
                <a:solidFill>
                  <a:schemeClr val="tx2"/>
                </a:solidFill>
                <a:latin typeface="Times New Roman" panose="02020603050405020304" pitchFamily="18" charset="0"/>
                <a:cs typeface="Times New Roman" panose="02020603050405020304" pitchFamily="18" charset="0"/>
              </a:rPr>
              <a:t>învăţământ</a:t>
            </a:r>
            <a:r>
              <a:rPr lang="ro-RO" b="1" dirty="0">
                <a:solidFill>
                  <a:schemeClr val="tx2"/>
                </a:solidFill>
                <a:latin typeface="Times New Roman" panose="02020603050405020304" pitchFamily="18" charset="0"/>
                <a:cs typeface="Times New Roman" panose="02020603050405020304" pitchFamily="18" charset="0"/>
              </a:rPr>
              <a:t> profesional, inclusiv dual </a:t>
            </a:r>
          </a:p>
          <a:p>
            <a:pPr algn="just"/>
            <a:endParaRPr lang="ro-RO" b="1" dirty="0">
              <a:solidFill>
                <a:schemeClr val="tx2"/>
              </a:solidFill>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ro-RO" b="1" dirty="0">
                <a:latin typeface="Times New Roman" panose="02020603050405020304" pitchFamily="18" charset="0"/>
                <a:cs typeface="Times New Roman" panose="02020603050405020304" pitchFamily="18" charset="0"/>
              </a:rPr>
              <a:t>OMEN 6155/2016 </a:t>
            </a:r>
            <a:r>
              <a:rPr lang="ro-RO" dirty="0">
                <a:latin typeface="Times New Roman" panose="02020603050405020304" pitchFamily="18" charset="0"/>
                <a:cs typeface="Times New Roman" panose="02020603050405020304" pitchFamily="18" charset="0"/>
              </a:rPr>
              <a:t>privind derularea Programului </a:t>
            </a:r>
            <a:r>
              <a:rPr lang="ro-RO" dirty="0" err="1">
                <a:latin typeface="Times New Roman" panose="02020603050405020304" pitchFamily="18" charset="0"/>
                <a:cs typeface="Times New Roman" panose="02020603050405020304" pitchFamily="18" charset="0"/>
              </a:rPr>
              <a:t>naţional</a:t>
            </a:r>
            <a:r>
              <a:rPr lang="ro-RO" dirty="0">
                <a:latin typeface="Times New Roman" panose="02020603050405020304" pitchFamily="18" charset="0"/>
                <a:cs typeface="Times New Roman" panose="02020603050405020304" pitchFamily="18" charset="0"/>
              </a:rPr>
              <a:t> „2017 – anul </a:t>
            </a:r>
            <a:r>
              <a:rPr lang="ro-RO" dirty="0" err="1">
                <a:latin typeface="Times New Roman" panose="02020603050405020304" pitchFamily="18" charset="0"/>
                <a:cs typeface="Times New Roman" panose="02020603050405020304" pitchFamily="18" charset="0"/>
              </a:rPr>
              <a:t>învăţământului</a:t>
            </a:r>
            <a:r>
              <a:rPr lang="ro-RO" dirty="0">
                <a:latin typeface="Times New Roman" panose="02020603050405020304" pitchFamily="18" charset="0"/>
                <a:cs typeface="Times New Roman" panose="02020603050405020304" pitchFamily="18" charset="0"/>
              </a:rPr>
              <a:t> profesional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tehnic din România”</a:t>
            </a:r>
          </a:p>
          <a:p>
            <a:pPr marL="285750" indent="-285750" algn="just">
              <a:buFont typeface="Arial" panose="020B0604020202020204" pitchFamily="34" charset="0"/>
              <a:buChar char="•"/>
            </a:pPr>
            <a:r>
              <a:rPr lang="ro-RO" dirty="0" err="1">
                <a:latin typeface="Times New Roman" panose="02020603050405020304" pitchFamily="18" charset="0"/>
                <a:cs typeface="Times New Roman" panose="02020603050405020304" pitchFamily="18" charset="0"/>
              </a:rPr>
              <a:t>Platfoma</a:t>
            </a:r>
            <a:r>
              <a:rPr lang="ro-RO" dirty="0">
                <a:latin typeface="Times New Roman" panose="02020603050405020304" pitchFamily="18" charset="0"/>
                <a:cs typeface="Times New Roman" panose="02020603050405020304" pitchFamily="18" charset="0"/>
              </a:rPr>
              <a:t> informatică </a:t>
            </a:r>
            <a:r>
              <a:rPr lang="ro-RO" dirty="0">
                <a:solidFill>
                  <a:schemeClr val="tx2"/>
                </a:solidFill>
                <a:latin typeface="Times New Roman" panose="02020603050405020304" pitchFamily="18" charset="0"/>
                <a:cs typeface="Times New Roman" panose="02020603050405020304" pitchFamily="18" charset="0"/>
                <a:hlinkClick r:id="rId2"/>
              </a:rPr>
              <a:t>http://www.alegetidrumul.ro</a:t>
            </a:r>
            <a:r>
              <a:rPr lang="ro-RO" dirty="0">
                <a:latin typeface="Times New Roman" panose="02020603050405020304" pitchFamily="18" charset="0"/>
                <a:cs typeface="Times New Roman" panose="02020603050405020304" pitchFamily="18" charset="0"/>
                <a:hlinkClick r:id="rId2"/>
              </a:rPr>
              <a:t>/</a:t>
            </a:r>
            <a:r>
              <a:rPr lang="ro-RO" dirty="0">
                <a:latin typeface="Times New Roman" panose="02020603050405020304" pitchFamily="18" charset="0"/>
                <a:cs typeface="Times New Roman" panose="02020603050405020304" pitchFamily="18" charset="0"/>
              </a:rPr>
              <a:t> - portalul de informare al tuturor elevilor, profesorilor și reprezentanților companiilor ce sunt interesați de urmarea unei rute în învățământul profesional și tehnic, precum și de dezvoltarea unei opțiuni de </a:t>
            </a:r>
            <a:r>
              <a:rPr lang="ro-RO" dirty="0" err="1">
                <a:latin typeface="Times New Roman" panose="02020603050405020304" pitchFamily="18" charset="0"/>
                <a:cs typeface="Times New Roman" panose="02020603050405020304" pitchFamily="18" charset="0"/>
              </a:rPr>
              <a:t>educaţie</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pregătire practică care vizează integrarea mai </a:t>
            </a:r>
            <a:r>
              <a:rPr lang="ro-RO" dirty="0" err="1">
                <a:latin typeface="Times New Roman" panose="02020603050405020304" pitchFamily="18" charset="0"/>
                <a:cs typeface="Times New Roman" panose="02020603050405020304" pitchFamily="18" charset="0"/>
              </a:rPr>
              <a:t>uşoară</a:t>
            </a:r>
            <a:r>
              <a:rPr lang="ro-RO" dirty="0">
                <a:latin typeface="Times New Roman" panose="02020603050405020304" pitchFamily="18" charset="0"/>
                <a:cs typeface="Times New Roman" panose="02020603050405020304" pitchFamily="18" charset="0"/>
              </a:rPr>
              <a:t> a viitorilor </a:t>
            </a:r>
            <a:r>
              <a:rPr lang="ro-RO" dirty="0" err="1">
                <a:latin typeface="Times New Roman" panose="02020603050405020304" pitchFamily="18" charset="0"/>
                <a:cs typeface="Times New Roman" panose="02020603050405020304" pitchFamily="18" charset="0"/>
              </a:rPr>
              <a:t>absolvenţi</a:t>
            </a:r>
            <a:r>
              <a:rPr lang="ro-RO" dirty="0">
                <a:latin typeface="Times New Roman" panose="02020603050405020304" pitchFamily="18" charset="0"/>
                <a:cs typeface="Times New Roman" panose="02020603050405020304" pitchFamily="18" charset="0"/>
              </a:rPr>
              <a:t> pe o </a:t>
            </a:r>
            <a:r>
              <a:rPr lang="ro-RO" dirty="0" err="1">
                <a:latin typeface="Times New Roman" panose="02020603050405020304" pitchFamily="18" charset="0"/>
                <a:cs typeface="Times New Roman" panose="02020603050405020304" pitchFamily="18" charset="0"/>
              </a:rPr>
              <a:t>piaţă</a:t>
            </a:r>
            <a:r>
              <a:rPr lang="ro-RO" dirty="0">
                <a:latin typeface="Times New Roman" panose="02020603050405020304" pitchFamily="18" charset="0"/>
                <a:cs typeface="Times New Roman" panose="02020603050405020304" pitchFamily="18" charset="0"/>
              </a:rPr>
              <a:t> a muncii aflată într-o continuă schimbare. </a:t>
            </a:r>
          </a:p>
        </p:txBody>
      </p:sp>
    </p:spTree>
    <p:extLst>
      <p:ext uri="{BB962C8B-B14F-4D97-AF65-F5344CB8AC3E}">
        <p14:creationId xmlns:p14="http://schemas.microsoft.com/office/powerpoint/2010/main" val="492004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394EAD8C-5DB1-4A97-A90F-CDBC3F71A578}"/>
              </a:ext>
            </a:extLst>
          </p:cNvPr>
          <p:cNvSpPr/>
          <p:nvPr/>
        </p:nvSpPr>
        <p:spPr>
          <a:xfrm>
            <a:off x="503548" y="1124744"/>
            <a:ext cx="8136904" cy="4524315"/>
          </a:xfrm>
          <a:prstGeom prst="rect">
            <a:avLst/>
          </a:prstGeom>
        </p:spPr>
        <p:txBody>
          <a:bodyPr wrap="square">
            <a:spAutoFit/>
          </a:bodyPr>
          <a:lstStyle/>
          <a:p>
            <a:pPr algn="ctr"/>
            <a:r>
              <a:rPr lang="en-US" b="1" dirty="0">
                <a:solidFill>
                  <a:schemeClr val="tx2"/>
                </a:solidFill>
                <a:latin typeface="Times New Roman" panose="02020603050405020304" pitchFamily="18" charset="0"/>
                <a:cs typeface="Times New Roman" panose="02020603050405020304" pitchFamily="18" charset="0"/>
              </a:rPr>
              <a:t>MATERIALE UTILE PENTRU IMPLICAREA UNUI OPERATOR ECONOMIC ÎN ŞCOLARIZAREA ELEVILOR ÎN ÎNVĂŢĂMÂNTUL DUAL</a:t>
            </a:r>
            <a:endParaRPr lang="ro-RO" b="1" dirty="0">
              <a:solidFill>
                <a:schemeClr val="tx2"/>
              </a:solidFill>
              <a:latin typeface="Times New Roman" panose="02020603050405020304" pitchFamily="18" charset="0"/>
              <a:cs typeface="Times New Roman" panose="02020603050405020304" pitchFamily="18" charset="0"/>
            </a:endParaRPr>
          </a:p>
          <a:p>
            <a:pPr algn="ctr"/>
            <a:endParaRPr lang="ro-RO" b="1" dirty="0">
              <a:solidFill>
                <a:schemeClr val="tx2"/>
              </a:solidFill>
              <a:latin typeface="Times New Roman" panose="02020603050405020304" pitchFamily="18" charset="0"/>
              <a:cs typeface="Times New Roman" panose="02020603050405020304" pitchFamily="18" charset="0"/>
            </a:endParaRPr>
          </a:p>
          <a:p>
            <a:pPr algn="just"/>
            <a:r>
              <a:rPr lang="ro-RO" b="1" dirty="0">
                <a:solidFill>
                  <a:schemeClr val="tx2"/>
                </a:solidFill>
                <a:latin typeface="Times New Roman" panose="02020603050405020304" pitchFamily="18" charset="0"/>
                <a:cs typeface="Times New Roman" panose="02020603050405020304" pitchFamily="18" charset="0"/>
              </a:rPr>
              <a:t>	Cadru normativ general </a:t>
            </a:r>
          </a:p>
          <a:p>
            <a:pPr marL="285750" indent="-285750" algn="just">
              <a:buFont typeface="Arial" panose="020B0604020202020204" pitchFamily="34" charset="0"/>
              <a:buChar char="•"/>
            </a:pPr>
            <a:r>
              <a:rPr lang="ro-RO" b="1" dirty="0">
                <a:latin typeface="Times New Roman" panose="02020603050405020304" pitchFamily="18" charset="0"/>
                <a:cs typeface="Times New Roman" panose="02020603050405020304" pitchFamily="18" charset="0"/>
              </a:rPr>
              <a:t>HG nr. 918/2013</a:t>
            </a:r>
            <a:r>
              <a:rPr lang="ro-RO" dirty="0">
                <a:latin typeface="Times New Roman" panose="02020603050405020304" pitchFamily="18" charset="0"/>
                <a:cs typeface="Times New Roman" panose="02020603050405020304" pitchFamily="18" charset="0"/>
              </a:rPr>
              <a:t>, privind aprobarea Cadrului național al calificărilor</a:t>
            </a:r>
          </a:p>
          <a:p>
            <a:pPr marL="285750" indent="-285750" algn="just">
              <a:buFont typeface="Arial" panose="020B0604020202020204" pitchFamily="34" charset="0"/>
              <a:buChar char="•"/>
            </a:pPr>
            <a:r>
              <a:rPr lang="ro-RO" b="1" dirty="0">
                <a:latin typeface="Times New Roman" panose="02020603050405020304" pitchFamily="18" charset="0"/>
                <a:cs typeface="Times New Roman" panose="02020603050405020304" pitchFamily="18" charset="0"/>
              </a:rPr>
              <a:t>HG nr. 567/2015 </a:t>
            </a:r>
            <a:r>
              <a:rPr lang="ro-RO" dirty="0">
                <a:latin typeface="Times New Roman" panose="02020603050405020304" pitchFamily="18" charset="0"/>
                <a:cs typeface="Times New Roman" panose="02020603050405020304" pitchFamily="18" charset="0"/>
              </a:rPr>
              <a:t>pentru modificarea Hotărârii Guvernului nr. 918/2013 privind aprobarea Cadrului </a:t>
            </a:r>
            <a:r>
              <a:rPr lang="ro-RO" dirty="0" err="1">
                <a:latin typeface="Times New Roman" panose="02020603050405020304" pitchFamily="18" charset="0"/>
                <a:cs typeface="Times New Roman" panose="02020603050405020304" pitchFamily="18" charset="0"/>
              </a:rPr>
              <a:t>naţional</a:t>
            </a:r>
            <a:r>
              <a:rPr lang="ro-RO" dirty="0">
                <a:latin typeface="Times New Roman" panose="02020603050405020304" pitchFamily="18" charset="0"/>
                <a:cs typeface="Times New Roman" panose="02020603050405020304" pitchFamily="18" charset="0"/>
              </a:rPr>
              <a:t> al calificărilor </a:t>
            </a:r>
          </a:p>
          <a:p>
            <a:pPr marL="285750" indent="-285750" algn="just">
              <a:buFont typeface="Arial" panose="020B0604020202020204" pitchFamily="34" charset="0"/>
              <a:buChar char="•"/>
            </a:pPr>
            <a:r>
              <a:rPr lang="ro-RO" b="1" dirty="0">
                <a:latin typeface="Times New Roman" panose="02020603050405020304" pitchFamily="18" charset="0"/>
                <a:cs typeface="Times New Roman" panose="02020603050405020304" pitchFamily="18" charset="0"/>
              </a:rPr>
              <a:t>OUG nr. 117/2013 </a:t>
            </a:r>
            <a:r>
              <a:rPr lang="ro-RO" dirty="0">
                <a:latin typeface="Times New Roman" panose="02020603050405020304" pitchFamily="18" charset="0"/>
                <a:cs typeface="Times New Roman" panose="02020603050405020304" pitchFamily="18" charset="0"/>
              </a:rPr>
              <a:t>privind modificarea și completarea Legii educației naționale nr. 1/2011 și pentru luarea unor măsuri în domeniul învățământului </a:t>
            </a:r>
          </a:p>
          <a:p>
            <a:pPr marL="285750" indent="-285750" algn="just">
              <a:buFont typeface="Arial" panose="020B0604020202020204" pitchFamily="34" charset="0"/>
              <a:buChar char="•"/>
            </a:pPr>
            <a:r>
              <a:rPr lang="ro-RO" b="1" dirty="0">
                <a:latin typeface="Times New Roman" panose="02020603050405020304" pitchFamily="18" charset="0"/>
                <a:cs typeface="Times New Roman" panose="02020603050405020304" pitchFamily="18" charset="0"/>
              </a:rPr>
              <a:t>OUG nr. 49/2014 </a:t>
            </a:r>
            <a:r>
              <a:rPr lang="ro-RO" dirty="0">
                <a:latin typeface="Times New Roman" panose="02020603050405020304" pitchFamily="18" charset="0"/>
                <a:cs typeface="Times New Roman" panose="02020603050405020304" pitchFamily="18" charset="0"/>
              </a:rPr>
              <a:t>privind instituirea unor măsuri în domeniul educației, cercetării științifice și pentru modificarea unor acte normative </a:t>
            </a:r>
          </a:p>
          <a:p>
            <a:pPr marL="285750" indent="-285750" algn="just">
              <a:buFont typeface="Arial" panose="020B0604020202020204" pitchFamily="34" charset="0"/>
              <a:buChar char="•"/>
            </a:pPr>
            <a:r>
              <a:rPr lang="ro-RO" b="1" dirty="0">
                <a:latin typeface="Times New Roman" panose="02020603050405020304" pitchFamily="18" charset="0"/>
                <a:cs typeface="Times New Roman" panose="02020603050405020304" pitchFamily="18" charset="0"/>
              </a:rPr>
              <a:t>OUG nr. 94/2014 </a:t>
            </a:r>
            <a:r>
              <a:rPr lang="ro-RO" dirty="0">
                <a:latin typeface="Times New Roman" panose="02020603050405020304" pitchFamily="18" charset="0"/>
                <a:cs typeface="Times New Roman" panose="02020603050405020304" pitchFamily="18" charset="0"/>
              </a:rPr>
              <a:t>privind modificarea și completarea Legii educației naționale nr. 1/2011, precum și modificarea Ordonanței de urgență a Guvernului nr. 75/2005 privind asigurarea calității educație</a:t>
            </a:r>
          </a:p>
          <a:p>
            <a:pPr marL="285750" indent="-285750" algn="just">
              <a:buFont typeface="Arial" panose="020B0604020202020204" pitchFamily="34" charset="0"/>
              <a:buChar char="•"/>
            </a:pPr>
            <a:r>
              <a:rPr lang="ro-RO" b="1" dirty="0">
                <a:latin typeface="Times New Roman" panose="02020603050405020304" pitchFamily="18" charset="0"/>
                <a:cs typeface="Times New Roman" panose="02020603050405020304" pitchFamily="18" charset="0"/>
              </a:rPr>
              <a:t>OUG 81/2016  </a:t>
            </a:r>
            <a:r>
              <a:rPr lang="ro-RO" dirty="0">
                <a:latin typeface="Times New Roman" panose="02020603050405020304" pitchFamily="18" charset="0"/>
                <a:cs typeface="Times New Roman" panose="02020603050405020304" pitchFamily="18" charset="0"/>
              </a:rPr>
              <a:t>privind modificarea </a:t>
            </a:r>
            <a:r>
              <a:rPr lang="ro-RO" dirty="0" err="1">
                <a:latin typeface="Times New Roman" panose="02020603050405020304" pitchFamily="18" charset="0"/>
                <a:cs typeface="Times New Roman" panose="02020603050405020304" pitchFamily="18" charset="0"/>
              </a:rPr>
              <a:t>şi</a:t>
            </a:r>
            <a:r>
              <a:rPr lang="ro-RO" dirty="0">
                <a:latin typeface="Times New Roman" panose="02020603050405020304" pitchFamily="18" charset="0"/>
                <a:cs typeface="Times New Roman" panose="02020603050405020304" pitchFamily="18" charset="0"/>
              </a:rPr>
              <a:t> completarea Legii </a:t>
            </a:r>
            <a:r>
              <a:rPr lang="ro-RO" dirty="0" err="1">
                <a:latin typeface="Times New Roman" panose="02020603050405020304" pitchFamily="18" charset="0"/>
                <a:cs typeface="Times New Roman" panose="02020603050405020304" pitchFamily="18" charset="0"/>
              </a:rPr>
              <a:t>educaţiei</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naţionale</a:t>
            </a:r>
            <a:r>
              <a:rPr lang="ro-RO" dirty="0">
                <a:latin typeface="Times New Roman" panose="02020603050405020304" pitchFamily="18" charset="0"/>
                <a:cs typeface="Times New Roman" panose="02020603050405020304" pitchFamily="18" charset="0"/>
              </a:rPr>
              <a:t> nr. 1/2011 (prin care s-a reglementat </a:t>
            </a:r>
            <a:r>
              <a:rPr lang="ro-RO" dirty="0" err="1">
                <a:latin typeface="Times New Roman" panose="02020603050405020304" pitchFamily="18" charset="0"/>
                <a:cs typeface="Times New Roman" panose="02020603050405020304" pitchFamily="18" charset="0"/>
              </a:rPr>
              <a:t>învăţământul</a:t>
            </a:r>
            <a:r>
              <a:rPr lang="ro-RO" dirty="0">
                <a:latin typeface="Times New Roman" panose="02020603050405020304" pitchFamily="18" charset="0"/>
                <a:cs typeface="Times New Roman" panose="02020603050405020304" pitchFamily="18" charset="0"/>
              </a:rPr>
              <a:t> dual) </a:t>
            </a:r>
          </a:p>
        </p:txBody>
      </p:sp>
    </p:spTree>
    <p:extLst>
      <p:ext uri="{BB962C8B-B14F-4D97-AF65-F5344CB8AC3E}">
        <p14:creationId xmlns:p14="http://schemas.microsoft.com/office/powerpoint/2010/main" val="2133606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466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4966937B-6485-40E8-B2D0-AED3086A8313}"/>
              </a:ext>
            </a:extLst>
          </p:cNvPr>
          <p:cNvSpPr/>
          <p:nvPr/>
        </p:nvSpPr>
        <p:spPr>
          <a:xfrm>
            <a:off x="287524" y="1844824"/>
            <a:ext cx="8568952" cy="2862322"/>
          </a:xfrm>
          <a:prstGeom prst="rect">
            <a:avLst/>
          </a:prstGeom>
        </p:spPr>
        <p:txBody>
          <a:bodyPr wrap="square">
            <a:spAutoFit/>
          </a:bodyPr>
          <a:lstStyle/>
          <a:p>
            <a:pPr algn="just"/>
            <a:r>
              <a:rPr lang="ro-RO"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Învăţământul</a:t>
            </a:r>
            <a:r>
              <a:rPr lang="en-US" dirty="0">
                <a:latin typeface="Times New Roman" panose="02020603050405020304" pitchFamily="18" charset="0"/>
                <a:cs typeface="Times New Roman" panose="02020603050405020304" pitchFamily="18" charset="0"/>
              </a:rPr>
              <a:t> dual se </a:t>
            </a:r>
            <a:r>
              <a:rPr lang="en-US" dirty="0" err="1">
                <a:latin typeface="Times New Roman" panose="02020603050405020304" pitchFamily="18" charset="0"/>
                <a:cs typeface="Times New Roman" panose="02020603050405020304" pitchFamily="18" charset="0"/>
              </a:rPr>
              <a:t>adresează</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absolvenţilor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clasei</a:t>
            </a:r>
            <a:r>
              <a:rPr lang="en-US" b="1" dirty="0">
                <a:latin typeface="Times New Roman" panose="02020603050405020304" pitchFamily="18" charset="0"/>
                <a:cs typeface="Times New Roman" panose="02020603050405020304" pitchFamily="18" charset="0"/>
              </a:rPr>
              <a:t> a VIII-a</a:t>
            </a:r>
            <a:r>
              <a:rPr lang="en-US" dirty="0">
                <a:latin typeface="Times New Roman" panose="02020603050405020304" pitchFamily="18" charset="0"/>
                <a:cs typeface="Times New Roman" panose="02020603050405020304" pitchFamily="18" charset="0"/>
              </a:rPr>
              <a:t>, are o </a:t>
            </a:r>
            <a:r>
              <a:rPr lang="en-US" dirty="0" err="1">
                <a:latin typeface="Times New Roman" panose="02020603050405020304" pitchFamily="18" charset="0"/>
                <a:cs typeface="Times New Roman" panose="02020603050405020304" pitchFamily="18" charset="0"/>
              </a:rPr>
              <a:t>durată</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de </a:t>
            </a:r>
            <a:r>
              <a:rPr lang="en-US" b="1" dirty="0" err="1">
                <a:latin typeface="Times New Roman" panose="02020603050405020304" pitchFamily="18" charset="0"/>
                <a:cs typeface="Times New Roman" panose="02020603050405020304" pitchFamily="18" charset="0"/>
              </a:rPr>
              <a:t>cel</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puţin</a:t>
            </a:r>
            <a:r>
              <a:rPr lang="en-US" b="1" dirty="0">
                <a:latin typeface="Times New Roman" panose="02020603050405020304" pitchFamily="18" charset="0"/>
                <a:cs typeface="Times New Roman" panose="02020603050405020304" pitchFamily="18" charset="0"/>
              </a:rPr>
              <a:t> 3 </a:t>
            </a:r>
            <a:r>
              <a:rPr lang="en-US" b="1" dirty="0" err="1">
                <a:latin typeface="Times New Roman" panose="02020603050405020304" pitchFamily="18" charset="0"/>
                <a:cs typeface="Times New Roman" panose="02020603050405020304" pitchFamily="18" charset="0"/>
              </a:rPr>
              <a:t>ani</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are </a:t>
            </a:r>
            <a:r>
              <a:rPr lang="en-US" b="1" dirty="0">
                <a:latin typeface="Times New Roman" panose="02020603050405020304" pitchFamily="18" charset="0"/>
                <a:cs typeface="Times New Roman" panose="02020603050405020304" pitchFamily="18" charset="0"/>
              </a:rPr>
              <a:t>o </a:t>
            </a:r>
            <a:r>
              <a:rPr lang="en-US" b="1" dirty="0" err="1">
                <a:latin typeface="Times New Roman" panose="02020603050405020304" pitchFamily="18" charset="0"/>
                <a:cs typeface="Times New Roman" panose="02020603050405020304" pitchFamily="18" charset="0"/>
              </a:rPr>
              <a:t>pondere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semnificativă</a:t>
            </a:r>
            <a:r>
              <a:rPr lang="en-US" b="1" dirty="0">
                <a:latin typeface="Times New Roman" panose="02020603050405020304" pitchFamily="18" charset="0"/>
                <a:cs typeface="Times New Roman" panose="02020603050405020304" pitchFamily="18" charset="0"/>
              </a:rPr>
              <a:t> a </a:t>
            </a:r>
            <a:r>
              <a:rPr lang="en-US" b="1" dirty="0" err="1">
                <a:latin typeface="Times New Roman" panose="02020603050405020304" pitchFamily="18" charset="0"/>
                <a:cs typeface="Times New Roman" panose="02020603050405020304" pitchFamily="18" charset="0"/>
              </a:rPr>
              <a:t>pregătirii</a:t>
            </a:r>
            <a:r>
              <a:rPr lang="en-US" b="1" dirty="0">
                <a:latin typeface="Times New Roman" panose="02020603050405020304" pitchFamily="18" charset="0"/>
                <a:cs typeface="Times New Roman" panose="02020603050405020304" pitchFamily="18" charset="0"/>
              </a:rPr>
              <a:t> practice </a:t>
            </a:r>
            <a:r>
              <a:rPr lang="en-US" dirty="0" err="1">
                <a:latin typeface="Times New Roman" panose="02020603050405020304" pitchFamily="18" charset="0"/>
                <a:cs typeface="Times New Roman" panose="02020603050405020304" pitchFamily="18" charset="0"/>
              </a:rPr>
              <a:t>derulate</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operatorul</a:t>
            </a:r>
            <a:r>
              <a:rPr lang="en-US" dirty="0">
                <a:latin typeface="Times New Roman" panose="02020603050405020304" pitchFamily="18" charset="0"/>
                <a:cs typeface="Times New Roman" panose="02020603050405020304" pitchFamily="18" charset="0"/>
              </a:rPr>
              <a:t> economic: </a:t>
            </a:r>
            <a:endParaRPr lang="ro-RO" dirty="0">
              <a:latin typeface="Times New Roman" panose="02020603050405020304" pitchFamily="18" charset="0"/>
              <a:cs typeface="Times New Roman" panose="02020603050405020304" pitchFamily="18" charset="0"/>
            </a:endParaRPr>
          </a:p>
          <a:p>
            <a:pPr marL="285750" indent="-285750" algn="just">
              <a:buFontTx/>
              <a:buChar char="-"/>
            </a:pP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primul</a:t>
            </a:r>
            <a:r>
              <a:rPr lang="en-US" dirty="0">
                <a:latin typeface="Times New Roman" panose="02020603050405020304" pitchFamily="18" charset="0"/>
                <a:cs typeface="Times New Roman" panose="02020603050405020304" pitchFamily="18" charset="0"/>
              </a:rPr>
              <a:t> an, </a:t>
            </a:r>
            <a:r>
              <a:rPr lang="en-US" b="1" dirty="0" err="1">
                <a:latin typeface="Times New Roman" panose="02020603050405020304" pitchFamily="18" charset="0"/>
                <a:cs typeface="Times New Roman" panose="02020603050405020304" pitchFamily="18" charset="0"/>
              </a:rPr>
              <a:t>pregătirea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practică</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realizată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atelierele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şcolii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operatorul</a:t>
            </a:r>
            <a:r>
              <a:rPr lang="en-US" dirty="0">
                <a:latin typeface="Times New Roman" panose="02020603050405020304" pitchFamily="18" charset="0"/>
                <a:cs typeface="Times New Roman" panose="02020603050405020304" pitchFamily="18" charset="0"/>
              </a:rPr>
              <a:t> economic </a:t>
            </a:r>
            <a:r>
              <a:rPr lang="en-US" dirty="0" err="1">
                <a:latin typeface="Times New Roman" panose="02020603050405020304" pitchFamily="18" charset="0"/>
                <a:cs typeface="Times New Roman" panose="02020603050405020304" pitchFamily="18" charset="0"/>
              </a:rPr>
              <a:t>reprezintă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aproximativ</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20%</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timpul</a:t>
            </a:r>
            <a:r>
              <a:rPr lang="en-US" dirty="0">
                <a:latin typeface="Times New Roman" panose="02020603050405020304" pitchFamily="18" charset="0"/>
                <a:cs typeface="Times New Roman" panose="02020603050405020304" pitchFamily="18" charset="0"/>
              </a:rPr>
              <a:t> total </a:t>
            </a:r>
            <a:r>
              <a:rPr lang="en-US" dirty="0" err="1">
                <a:latin typeface="Times New Roman" panose="02020603050405020304" pitchFamily="18" charset="0"/>
                <a:cs typeface="Times New Roman" panose="02020603050405020304" pitchFamily="18" charset="0"/>
              </a:rPr>
              <a:t>alocat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programului</a:t>
            </a:r>
            <a:r>
              <a:rPr lang="en-US" dirty="0">
                <a:latin typeface="Times New Roman" panose="02020603050405020304" pitchFamily="18" charset="0"/>
                <a:cs typeface="Times New Roman" panose="02020603050405020304" pitchFamily="18" charset="0"/>
              </a:rPr>
              <a:t>;  </a:t>
            </a:r>
            <a:endParaRPr lang="ro-RO" dirty="0">
              <a:latin typeface="Times New Roman" panose="02020603050405020304" pitchFamily="18" charset="0"/>
              <a:cs typeface="Times New Roman" panose="02020603050405020304" pitchFamily="18" charset="0"/>
            </a:endParaRPr>
          </a:p>
          <a:p>
            <a:pPr marL="285750" indent="-285750" algn="just">
              <a:buFontTx/>
              <a:buChar char="-"/>
            </a:pP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al </a:t>
            </a:r>
            <a:r>
              <a:rPr lang="en-US" dirty="0" err="1">
                <a:latin typeface="Times New Roman" panose="02020603050405020304" pitchFamily="18" charset="0"/>
                <a:cs typeface="Times New Roman" panose="02020603050405020304" pitchFamily="18" charset="0"/>
              </a:rPr>
              <a:t>doilea</a:t>
            </a:r>
            <a:r>
              <a:rPr lang="en-US" dirty="0">
                <a:latin typeface="Times New Roman" panose="02020603050405020304" pitchFamily="18" charset="0"/>
                <a:cs typeface="Times New Roman" panose="02020603050405020304" pitchFamily="18" charset="0"/>
              </a:rPr>
              <a:t> an </a:t>
            </a:r>
            <a:r>
              <a:rPr lang="en-US" dirty="0" err="1">
                <a:latin typeface="Times New Roman" panose="02020603050405020304" pitchFamily="18" charset="0"/>
                <a:cs typeface="Times New Roman" panose="02020603050405020304" pitchFamily="18" charset="0"/>
              </a:rPr>
              <a:t>aproximativ</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60% </a:t>
            </a:r>
            <a:r>
              <a:rPr lang="en-US" dirty="0">
                <a:latin typeface="Times New Roman" panose="02020603050405020304" pitchFamily="18" charset="0"/>
                <a:cs typeface="Times New Roman" panose="02020603050405020304" pitchFamily="18" charset="0"/>
              </a:rPr>
              <a:t>din </a:t>
            </a:r>
            <a:r>
              <a:rPr lang="en-US" dirty="0" err="1">
                <a:latin typeface="Times New Roman" panose="02020603050405020304" pitchFamily="18" charset="0"/>
                <a:cs typeface="Times New Roman" panose="02020603050405020304" pitchFamily="18" charset="0"/>
              </a:rPr>
              <a:t>timp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alocat</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pregătirii</a:t>
            </a:r>
            <a:r>
              <a:rPr lang="en-US" b="1" dirty="0">
                <a:latin typeface="Times New Roman" panose="02020603050405020304" pitchFamily="18" charset="0"/>
                <a:cs typeface="Times New Roman" panose="02020603050405020304" pitchFamily="18" charset="0"/>
              </a:rPr>
              <a:t> practice</a:t>
            </a:r>
            <a:r>
              <a:rPr lang="en-US" dirty="0">
                <a:latin typeface="Times New Roman" panose="02020603050405020304" pitchFamily="18" charset="0"/>
                <a:cs typeface="Times New Roman" panose="02020603050405020304" pitchFamily="18" charset="0"/>
              </a:rPr>
              <a:t>;</a:t>
            </a:r>
            <a:endParaRPr lang="ro-RO" dirty="0">
              <a:latin typeface="Times New Roman" panose="02020603050405020304" pitchFamily="18" charset="0"/>
              <a:cs typeface="Times New Roman" panose="02020603050405020304" pitchFamily="18" charset="0"/>
            </a:endParaRPr>
          </a:p>
          <a:p>
            <a:pPr marL="285750" indent="-285750" algn="just">
              <a:buFontTx/>
              <a:buChar char="-"/>
            </a:pP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anul</a:t>
            </a:r>
            <a:r>
              <a:rPr lang="en-US" dirty="0">
                <a:latin typeface="Times New Roman" panose="02020603050405020304" pitchFamily="18" charset="0"/>
                <a:cs typeface="Times New Roman" panose="02020603050405020304" pitchFamily="18" charset="0"/>
              </a:rPr>
              <a:t> al </a:t>
            </a:r>
            <a:r>
              <a:rPr lang="en-US" dirty="0" err="1">
                <a:latin typeface="Times New Roman" panose="02020603050405020304" pitchFamily="18" charset="0"/>
                <a:cs typeface="Times New Roman" panose="02020603050405020304" pitchFamily="18" charset="0"/>
              </a:rPr>
              <a:t>treilea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aproximativ</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72% </a:t>
            </a:r>
            <a:r>
              <a:rPr lang="en-US" dirty="0">
                <a:latin typeface="Times New Roman" panose="02020603050405020304" pitchFamily="18" charset="0"/>
                <a:cs typeface="Times New Roman" panose="02020603050405020304" pitchFamily="18" charset="0"/>
              </a:rPr>
              <a:t>din </a:t>
            </a:r>
            <a:r>
              <a:rPr lang="en-US" dirty="0" err="1">
                <a:latin typeface="Times New Roman" panose="02020603050405020304" pitchFamily="18" charset="0"/>
                <a:cs typeface="Times New Roman" panose="02020603050405020304" pitchFamily="18" charset="0"/>
              </a:rPr>
              <a:t>timp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alocat</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pregătirii</a:t>
            </a:r>
            <a:r>
              <a:rPr lang="en-US" b="1" dirty="0">
                <a:latin typeface="Times New Roman" panose="02020603050405020304" pitchFamily="18" charset="0"/>
                <a:cs typeface="Times New Roman" panose="02020603050405020304" pitchFamily="18" charset="0"/>
              </a:rPr>
              <a:t> practice</a:t>
            </a:r>
            <a:r>
              <a:rPr lang="en-US" dirty="0">
                <a:latin typeface="Times New Roman" panose="02020603050405020304" pitchFamily="18" charset="0"/>
                <a:cs typeface="Times New Roman" panose="02020603050405020304" pitchFamily="18" charset="0"/>
              </a:rPr>
              <a:t>. </a:t>
            </a:r>
            <a:endParaRPr lang="ro-RO"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parcursul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celor</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trei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ani</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organizate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stagii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comasate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practică</a:t>
            </a:r>
            <a:r>
              <a:rPr lang="en-US" dirty="0">
                <a:latin typeface="Times New Roman" panose="02020603050405020304" pitchFamily="18" charset="0"/>
                <a:cs typeface="Times New Roman" panose="02020603050405020304" pitchFamily="18" charset="0"/>
              </a:rPr>
              <a:t> cu </a:t>
            </a:r>
            <a:r>
              <a:rPr lang="en-US" b="1" dirty="0">
                <a:latin typeface="Times New Roman" panose="02020603050405020304" pitchFamily="18" charset="0"/>
                <a:cs typeface="Times New Roman" panose="02020603050405020304" pitchFamily="18" charset="0"/>
              </a:rPr>
              <a:t>o </a:t>
            </a:r>
            <a:r>
              <a:rPr lang="en-US" b="1" dirty="0" err="1">
                <a:latin typeface="Times New Roman" panose="02020603050405020304" pitchFamily="18" charset="0"/>
                <a:cs typeface="Times New Roman" panose="02020603050405020304" pitchFamily="18" charset="0"/>
              </a:rPr>
              <a:t>durată</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totală</a:t>
            </a:r>
            <a:r>
              <a:rPr lang="en-US" b="1" dirty="0">
                <a:latin typeface="Times New Roman" panose="02020603050405020304" pitchFamily="18" charset="0"/>
                <a:cs typeface="Times New Roman" panose="02020603050405020304" pitchFamily="18" charset="0"/>
              </a:rPr>
              <a:t> de 24 </a:t>
            </a:r>
            <a:r>
              <a:rPr lang="en-US" b="1" dirty="0" err="1">
                <a:latin typeface="Times New Roman" panose="02020603050405020304" pitchFamily="18" charset="0"/>
                <a:cs typeface="Times New Roman" panose="02020603050405020304" pitchFamily="18" charset="0"/>
              </a:rPr>
              <a:t>săptămâni</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5 </a:t>
            </a:r>
            <a:r>
              <a:rPr lang="en-US" b="1" dirty="0" err="1">
                <a:latin typeface="Times New Roman" panose="02020603050405020304" pitchFamily="18" charset="0"/>
                <a:cs typeface="Times New Roman" panose="02020603050405020304" pitchFamily="18" charset="0"/>
              </a:rPr>
              <a:t>săptămâni</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primul</a:t>
            </a:r>
            <a:r>
              <a:rPr lang="en-US" dirty="0">
                <a:latin typeface="Times New Roman" panose="02020603050405020304" pitchFamily="18" charset="0"/>
                <a:cs typeface="Times New Roman" panose="02020603050405020304" pitchFamily="18" charset="0"/>
              </a:rPr>
              <a:t> an, </a:t>
            </a:r>
            <a:r>
              <a:rPr lang="en-US" b="1" dirty="0">
                <a:latin typeface="Times New Roman" panose="02020603050405020304" pitchFamily="18" charset="0"/>
                <a:cs typeface="Times New Roman" panose="02020603050405020304" pitchFamily="18" charset="0"/>
              </a:rPr>
              <a:t>9 </a:t>
            </a:r>
            <a:r>
              <a:rPr lang="en-US" b="1" dirty="0" err="1">
                <a:latin typeface="Times New Roman" panose="02020603050405020304" pitchFamily="18" charset="0"/>
                <a:cs typeface="Times New Roman" panose="02020603050405020304" pitchFamily="18" charset="0"/>
              </a:rPr>
              <a:t>săptămâni</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10 </a:t>
            </a:r>
            <a:r>
              <a:rPr lang="en-US" b="1" dirty="0" err="1">
                <a:latin typeface="Times New Roman" panose="02020603050405020304" pitchFamily="18" charset="0"/>
                <a:cs typeface="Times New Roman" panose="02020603050405020304" pitchFamily="18" charset="0"/>
              </a:rPr>
              <a:t>săptămâni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cel</a:t>
            </a:r>
            <a:r>
              <a:rPr lang="en-US" dirty="0">
                <a:latin typeface="Times New Roman" panose="02020603050405020304" pitchFamily="18" charset="0"/>
                <a:cs typeface="Times New Roman" panose="02020603050405020304" pitchFamily="18" charset="0"/>
              </a:rPr>
              <a:t> de-al </a:t>
            </a:r>
            <a:r>
              <a:rPr lang="en-US" dirty="0" err="1">
                <a:latin typeface="Times New Roman" panose="02020603050405020304" pitchFamily="18" charset="0"/>
                <a:cs typeface="Times New Roman" panose="02020603050405020304" pitchFamily="18" charset="0"/>
              </a:rPr>
              <a:t>treilea</a:t>
            </a:r>
            <a:r>
              <a:rPr lang="en-US" dirty="0">
                <a:latin typeface="Times New Roman" panose="02020603050405020304" pitchFamily="18" charset="0"/>
                <a:cs typeface="Times New Roman" panose="02020603050405020304" pitchFamily="18" charset="0"/>
              </a:rPr>
              <a:t> an. </a:t>
            </a:r>
          </a:p>
        </p:txBody>
      </p:sp>
    </p:spTree>
    <p:extLst>
      <p:ext uri="{BB962C8B-B14F-4D97-AF65-F5344CB8AC3E}">
        <p14:creationId xmlns:p14="http://schemas.microsoft.com/office/powerpoint/2010/main" val="473654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A7455B7B-3D90-4C5B-A9BB-B88A3D9B6CE4}"/>
              </a:ext>
            </a:extLst>
          </p:cNvPr>
          <p:cNvSpPr/>
          <p:nvPr/>
        </p:nvSpPr>
        <p:spPr>
          <a:xfrm>
            <a:off x="107504" y="980728"/>
            <a:ext cx="8712968" cy="5355312"/>
          </a:xfrm>
          <a:prstGeom prst="rect">
            <a:avLst/>
          </a:prstGeom>
        </p:spPr>
        <p:txBody>
          <a:bodyPr wrap="square">
            <a:spAutoFit/>
          </a:bodyPr>
          <a:lstStyle/>
          <a:p>
            <a:pPr algn="ctr"/>
            <a:r>
              <a:rPr lang="en-US" b="1" dirty="0" err="1">
                <a:solidFill>
                  <a:schemeClr val="tx2"/>
                </a:solidFill>
                <a:latin typeface="Times New Roman" panose="02020603050405020304" pitchFamily="18" charset="0"/>
                <a:cs typeface="Times New Roman" panose="02020603050405020304" pitchFamily="18" charset="0"/>
              </a:rPr>
              <a:t>Avantaje</a:t>
            </a:r>
            <a:r>
              <a:rPr lang="en-US" b="1" dirty="0">
                <a:solidFill>
                  <a:schemeClr val="tx2"/>
                </a:solidFill>
                <a:latin typeface="Times New Roman" panose="02020603050405020304" pitchFamily="18" charset="0"/>
                <a:cs typeface="Times New Roman" panose="02020603050405020304" pitchFamily="18" charset="0"/>
              </a:rPr>
              <a:t> </a:t>
            </a:r>
            <a:r>
              <a:rPr lang="en-US" b="1" dirty="0" err="1">
                <a:solidFill>
                  <a:schemeClr val="tx2"/>
                </a:solidFill>
                <a:latin typeface="Times New Roman" panose="02020603050405020304" pitchFamily="18" charset="0"/>
                <a:cs typeface="Times New Roman" panose="02020603050405020304" pitchFamily="18" charset="0"/>
              </a:rPr>
              <a:t>elevi</a:t>
            </a:r>
            <a:r>
              <a:rPr lang="en-US" b="1" dirty="0">
                <a:solidFill>
                  <a:schemeClr val="tx2"/>
                </a:solidFill>
                <a:latin typeface="Times New Roman" panose="02020603050405020304" pitchFamily="18" charset="0"/>
                <a:cs typeface="Times New Roman" panose="02020603050405020304" pitchFamily="18" charset="0"/>
              </a:rPr>
              <a:t>: </a:t>
            </a:r>
            <a:endParaRPr lang="ro-RO" b="1" dirty="0">
              <a:solidFill>
                <a:schemeClr val="tx2"/>
              </a:solidFill>
              <a:latin typeface="Times New Roman" panose="02020603050405020304" pitchFamily="18" charset="0"/>
              <a:cs typeface="Times New Roman" panose="02020603050405020304" pitchFamily="18" charset="0"/>
            </a:endParaRPr>
          </a:p>
          <a:p>
            <a:pPr algn="just"/>
            <a:endParaRPr lang="ro-RO"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Elevii</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învăţământul</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dual </a:t>
            </a:r>
            <a:r>
              <a:rPr lang="en-US" dirty="0" err="1">
                <a:latin typeface="Times New Roman" panose="02020603050405020304" pitchFamily="18" charset="0"/>
                <a:cs typeface="Times New Roman" panose="02020603050405020304" pitchFamily="18" charset="0"/>
              </a:rPr>
              <a:t>beneficiază</a:t>
            </a:r>
            <a:r>
              <a:rPr lang="en-US"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susţinere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financiară</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acordată</a:t>
            </a:r>
            <a:r>
              <a:rPr lang="en-US" b="1" dirty="0">
                <a:latin typeface="Times New Roman" panose="02020603050405020304" pitchFamily="18" charset="0"/>
                <a:cs typeface="Times New Roman" panose="02020603050405020304" pitchFamily="18" charset="0"/>
              </a:rPr>
              <a:t> de la </a:t>
            </a:r>
            <a:r>
              <a:rPr lang="en-US" b="1" dirty="0" err="1">
                <a:latin typeface="Times New Roman" panose="02020603050405020304" pitchFamily="18" charset="0"/>
                <a:cs typeface="Times New Roman" panose="02020603050405020304" pitchFamily="18" charset="0"/>
              </a:rPr>
              <a:t>bugetul</a:t>
            </a:r>
            <a:r>
              <a:rPr lang="en-US" b="1" dirty="0">
                <a:latin typeface="Times New Roman" panose="02020603050405020304" pitchFamily="18" charset="0"/>
                <a:cs typeface="Times New Roman" panose="02020603050405020304" pitchFamily="18" charset="0"/>
              </a:rPr>
              <a:t> de stat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intermediul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Programului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naţional</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protecţie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socială</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"Bursa </a:t>
            </a:r>
            <a:r>
              <a:rPr lang="en-US" b="1" dirty="0" err="1">
                <a:latin typeface="Times New Roman" panose="02020603050405020304" pitchFamily="18" charset="0"/>
                <a:cs typeface="Times New Roman" panose="02020603050405020304" pitchFamily="18" charset="0"/>
              </a:rPr>
              <a:t>profesională</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a:t>
            </a:r>
            <a:r>
              <a:rPr lang="en-US" dirty="0">
                <a:latin typeface="Times New Roman" panose="02020603050405020304" pitchFamily="18" charset="0"/>
                <a:cs typeface="Times New Roman" panose="02020603050405020304" pitchFamily="18" charset="0"/>
              </a:rPr>
              <a:t> care, </a:t>
            </a:r>
            <a:r>
              <a:rPr lang="en-US" dirty="0" err="1">
                <a:latin typeface="Times New Roman" panose="02020603050405020304" pitchFamily="18" charset="0"/>
                <a:cs typeface="Times New Roman" panose="02020603050405020304" pitchFamily="18" charset="0"/>
              </a:rPr>
              <a:t>fiecare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elev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primeşte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suma</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de 200 lei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condiţiile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stabilite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hotărâre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guvern</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acest</a:t>
            </a:r>
            <a:r>
              <a:rPr lang="en-US" dirty="0">
                <a:latin typeface="Times New Roman" panose="02020603050405020304" pitchFamily="18" charset="0"/>
                <a:cs typeface="Times New Roman" panose="02020603050405020304" pitchFamily="18" charset="0"/>
              </a:rPr>
              <a:t> moment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vigoare</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HG 1062/2012 </a:t>
            </a:r>
            <a:r>
              <a:rPr lang="en-US" dirty="0" err="1">
                <a:latin typeface="Times New Roman" panose="02020603050405020304" pitchFamily="18" charset="0"/>
                <a:cs typeface="Times New Roman" panose="02020603050405020304" pitchFamily="18" charset="0"/>
              </a:rPr>
              <a:t>privind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modalitatea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subvenţionare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către</a:t>
            </a:r>
            <a:r>
              <a:rPr lang="en-US" dirty="0">
                <a:latin typeface="Times New Roman" panose="02020603050405020304" pitchFamily="18" charset="0"/>
                <a:cs typeface="Times New Roman" panose="02020603050405020304" pitchFamily="18" charset="0"/>
              </a:rPr>
              <a:t> stat a </a:t>
            </a:r>
            <a:r>
              <a:rPr lang="en-US" dirty="0" err="1">
                <a:latin typeface="Times New Roman" panose="02020603050405020304" pitchFamily="18" charset="0"/>
                <a:cs typeface="Times New Roman" panose="02020603050405020304" pitchFamily="18" charset="0"/>
              </a:rPr>
              <a:t>costurilor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elevii</a:t>
            </a:r>
            <a:r>
              <a:rPr lang="en-US" dirty="0">
                <a:latin typeface="Times New Roman" panose="02020603050405020304" pitchFamily="18" charset="0"/>
                <a:cs typeface="Times New Roman" panose="02020603050405020304" pitchFamily="18" charset="0"/>
              </a:rPr>
              <a:t> care </a:t>
            </a:r>
            <a:r>
              <a:rPr lang="en-US" dirty="0" err="1">
                <a:latin typeface="Times New Roman" panose="02020603050405020304" pitchFamily="18" charset="0"/>
                <a:cs typeface="Times New Roman" panose="02020603050405020304" pitchFamily="18" charset="0"/>
              </a:rPr>
              <a:t>frecventează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învăţământul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profesional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inclusiv</a:t>
            </a:r>
            <a:r>
              <a:rPr lang="en-US" dirty="0">
                <a:latin typeface="Times New Roman" panose="02020603050405020304" pitchFamily="18" charset="0"/>
                <a:cs typeface="Times New Roman" panose="02020603050405020304" pitchFamily="18" charset="0"/>
              </a:rPr>
              <a:t> dual; </a:t>
            </a:r>
            <a:r>
              <a:rPr lang="en-US" dirty="0" err="1">
                <a:latin typeface="Times New Roman" panose="02020603050405020304" pitchFamily="18" charset="0"/>
                <a:cs typeface="Times New Roman" panose="02020603050405020304" pitchFamily="18" charset="0"/>
              </a:rPr>
              <a:t>această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hotărâre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guvern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curs de </a:t>
            </a:r>
            <a:r>
              <a:rPr lang="en-US" dirty="0" err="1">
                <a:latin typeface="Times New Roman" panose="02020603050405020304" pitchFamily="18" charset="0"/>
                <a:cs typeface="Times New Roman" panose="02020603050405020304" pitchFamily="18" charset="0"/>
              </a:rPr>
              <a:t>modificare</a:t>
            </a:r>
            <a:r>
              <a:rPr lang="en-US"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Suplimentar</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elevii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primesc</a:t>
            </a:r>
            <a:r>
              <a:rPr lang="en-US" dirty="0">
                <a:latin typeface="Times New Roman" panose="02020603050405020304" pitchFamily="18" charset="0"/>
                <a:cs typeface="Times New Roman" panose="02020603050405020304" pitchFamily="18" charset="0"/>
              </a:rPr>
              <a:t> o </a:t>
            </a:r>
            <a:r>
              <a:rPr lang="en-US" b="1" dirty="0" err="1">
                <a:latin typeface="Times New Roman" panose="02020603050405020304" pitchFamily="18" charset="0"/>
                <a:cs typeface="Times New Roman" panose="02020603050405020304" pitchFamily="18" charset="0"/>
              </a:rPr>
              <a:t>bursă</a:t>
            </a:r>
            <a:r>
              <a:rPr lang="en-US" dirty="0">
                <a:latin typeface="Times New Roman" panose="02020603050405020304" pitchFamily="18" charset="0"/>
                <a:cs typeface="Times New Roman" panose="02020603050405020304" pitchFamily="18" charset="0"/>
              </a:rPr>
              <a:t> de la </a:t>
            </a:r>
            <a:r>
              <a:rPr lang="en-US" b="1" dirty="0" err="1">
                <a:latin typeface="Times New Roman" panose="02020603050405020304" pitchFamily="18" charset="0"/>
                <a:cs typeface="Times New Roman" panose="02020603050405020304" pitchFamily="18" charset="0"/>
              </a:rPr>
              <a:t>operatorul</a:t>
            </a:r>
            <a:r>
              <a:rPr lang="en-US" b="1" dirty="0">
                <a:latin typeface="Times New Roman" panose="02020603050405020304" pitchFamily="18" charset="0"/>
                <a:cs typeface="Times New Roman" panose="02020603050405020304" pitchFamily="18" charset="0"/>
              </a:rPr>
              <a:t> economic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puţin</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nivelul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celei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acordate</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fonduri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publice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educaţiei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naţionale</a:t>
            </a:r>
            <a:r>
              <a:rPr lang="en-US" dirty="0">
                <a:latin typeface="Times New Roman" panose="02020603050405020304" pitchFamily="18" charset="0"/>
                <a:cs typeface="Times New Roman" panose="02020603050405020304" pitchFamily="18" charset="0"/>
              </a:rPr>
              <a:t>, art. 25). </a:t>
            </a:r>
            <a:endParaRPr lang="ro-RO"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Elevii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înscrişi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învăţământul</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dual</a:t>
            </a:r>
            <a:r>
              <a:rPr lang="en-US" dirty="0">
                <a:latin typeface="Times New Roman" panose="02020603050405020304" pitchFamily="18" charset="0"/>
                <a:cs typeface="Times New Roman" panose="02020603050405020304" pitchFamily="18" charset="0"/>
              </a:rPr>
              <a:t> pot </a:t>
            </a:r>
            <a:r>
              <a:rPr lang="en-US" dirty="0" err="1">
                <a:latin typeface="Times New Roman" panose="02020603050405020304" pitchFamily="18" charset="0"/>
                <a:cs typeface="Times New Roman" panose="02020603050405020304" pitchFamily="18" charset="0"/>
              </a:rPr>
              <a:t>beneficia</a:t>
            </a:r>
            <a:r>
              <a:rPr lang="en-US"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masă</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şi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cazare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gratuită</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cantinele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şi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internatele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şcolare</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Acoperirea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cheltuielilor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cazarea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masa </a:t>
            </a:r>
            <a:r>
              <a:rPr lang="en-US" dirty="0" err="1">
                <a:latin typeface="Times New Roman" panose="02020603050405020304" pitchFamily="18" charset="0"/>
                <a:cs typeface="Times New Roman" panose="02020603050405020304" pitchFamily="18" charset="0"/>
              </a:rPr>
              <a:t>acestora</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poate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asigura</a:t>
            </a:r>
            <a:r>
              <a:rPr lang="en-US" dirty="0">
                <a:latin typeface="Times New Roman" panose="02020603050405020304" pitchFamily="18" charset="0"/>
                <a:cs typeface="Times New Roman" panose="02020603050405020304" pitchFamily="18" charset="0"/>
              </a:rPr>
              <a:t> din </a:t>
            </a:r>
            <a:r>
              <a:rPr lang="en-US" b="1" dirty="0" err="1">
                <a:latin typeface="Times New Roman" panose="02020603050405020304" pitchFamily="18" charset="0"/>
                <a:cs typeface="Times New Roman" panose="02020603050405020304" pitchFamily="18" charset="0"/>
              </a:rPr>
              <a:t>bugetele</a:t>
            </a:r>
            <a:r>
              <a:rPr lang="en-US" b="1" dirty="0">
                <a:latin typeface="Times New Roman" panose="02020603050405020304" pitchFamily="18" charset="0"/>
                <a:cs typeface="Times New Roman" panose="02020603050405020304" pitchFamily="18" charset="0"/>
              </a:rPr>
              <a:t> locale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de la </a:t>
            </a:r>
            <a:r>
              <a:rPr lang="en-US" dirty="0" err="1">
                <a:latin typeface="Times New Roman" panose="02020603050405020304" pitchFamily="18" charset="0"/>
                <a:cs typeface="Times New Roman" panose="02020603050405020304" pitchFamily="18" charset="0"/>
              </a:rPr>
              <a:t>consiliile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judeţene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decizii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proprii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cazul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elevilor</a:t>
            </a:r>
            <a:r>
              <a:rPr lang="en-US" dirty="0">
                <a:latin typeface="Times New Roman" panose="02020603050405020304" pitchFamily="18" charset="0"/>
                <a:cs typeface="Times New Roman" panose="02020603050405020304" pitchFamily="18" charset="0"/>
              </a:rPr>
              <a:t> care </a:t>
            </a:r>
            <a:r>
              <a:rPr lang="en-US" dirty="0" err="1">
                <a:latin typeface="Times New Roman" panose="02020603050405020304" pitchFamily="18" charset="0"/>
                <a:cs typeface="Times New Roman" panose="02020603050405020304" pitchFamily="18" charset="0"/>
              </a:rPr>
              <a:t>frecventează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învăţământul</a:t>
            </a:r>
            <a:r>
              <a:rPr lang="en-US" dirty="0">
                <a:latin typeface="Times New Roman" panose="02020603050405020304" pitchFamily="18" charset="0"/>
                <a:cs typeface="Times New Roman" panose="02020603050405020304" pitchFamily="18" charset="0"/>
              </a:rPr>
              <a:t> dual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unitate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administrativ-teritorială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decât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domiciliu</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decontarea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cheltuielilor</a:t>
            </a:r>
            <a:r>
              <a:rPr lang="en-US" b="1" dirty="0">
                <a:latin typeface="Times New Roman" panose="02020603050405020304" pitchFamily="18" charset="0"/>
                <a:cs typeface="Times New Roman" panose="02020603050405020304" pitchFamily="18" charset="0"/>
              </a:rPr>
              <a:t> de transport </a:t>
            </a:r>
            <a:r>
              <a:rPr lang="en-US" b="1" dirty="0" err="1">
                <a:latin typeface="Times New Roman" panose="02020603050405020304" pitchFamily="18" charset="0"/>
                <a:cs typeface="Times New Roman" panose="02020603050405020304" pitchFamily="18" charset="0"/>
              </a:rPr>
              <a:t>şi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facilităţile</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cazare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şi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masă</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gratuite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prevăzute</a:t>
            </a:r>
            <a:r>
              <a:rPr lang="en-US" dirty="0">
                <a:latin typeface="Times New Roman" panose="02020603050405020304" pitchFamily="18" charset="0"/>
                <a:cs typeface="Times New Roman" panose="02020603050405020304" pitchFamily="18" charset="0"/>
              </a:rPr>
              <a:t> anterior se </a:t>
            </a:r>
            <a:r>
              <a:rPr lang="en-US" dirty="0" err="1">
                <a:latin typeface="Times New Roman" panose="02020603050405020304" pitchFamily="18" charset="0"/>
                <a:cs typeface="Times New Roman" panose="02020603050405020304" pitchFamily="18" charset="0"/>
              </a:rPr>
              <a:t>acordă</a:t>
            </a:r>
            <a:r>
              <a:rPr lang="en-US" dirty="0">
                <a:latin typeface="Times New Roman" panose="02020603050405020304" pitchFamily="18" charset="0"/>
                <a:cs typeface="Times New Roman" panose="02020603050405020304" pitchFamily="18" charset="0"/>
              </a:rPr>
              <a:t>, conform </a:t>
            </a:r>
            <a:r>
              <a:rPr lang="en-US" dirty="0" err="1">
                <a:latin typeface="Times New Roman" panose="02020603050405020304" pitchFamily="18" charset="0"/>
                <a:cs typeface="Times New Roman" panose="02020603050405020304" pitchFamily="18" charset="0"/>
              </a:rPr>
              <a:t>prevederilor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prezentei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indiferent</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oferta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educaţie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formare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profesională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disponibilă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localitatea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domiciliu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educaţiei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naţionale</a:t>
            </a:r>
            <a:r>
              <a:rPr lang="en-US" dirty="0">
                <a:latin typeface="Times New Roman" panose="02020603050405020304" pitchFamily="18" charset="0"/>
                <a:cs typeface="Times New Roman" panose="02020603050405020304" pitchFamily="18" charset="0"/>
              </a:rPr>
              <a:t>, art. 12). </a:t>
            </a:r>
          </a:p>
          <a:p>
            <a:pPr algn="just"/>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674350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CC677CF0-2ADD-4EE7-AE11-3FA00A2D5B13}"/>
              </a:ext>
            </a:extLst>
          </p:cNvPr>
          <p:cNvSpPr/>
          <p:nvPr/>
        </p:nvSpPr>
        <p:spPr>
          <a:xfrm>
            <a:off x="179512" y="1166842"/>
            <a:ext cx="8640960" cy="4801314"/>
          </a:xfrm>
          <a:prstGeom prst="rect">
            <a:avLst/>
          </a:prstGeom>
        </p:spPr>
        <p:txBody>
          <a:bodyPr wrap="square">
            <a:spAutoFit/>
          </a:bodyPr>
          <a:lstStyle/>
          <a:p>
            <a:pPr algn="ctr"/>
            <a:r>
              <a:rPr lang="en-US" b="1" dirty="0" err="1">
                <a:latin typeface="Times New Roman" panose="02020603050405020304" pitchFamily="18" charset="0"/>
                <a:cs typeface="Times New Roman" panose="02020603050405020304" pitchFamily="18" charset="0"/>
              </a:rPr>
              <a:t>Învăţământul</a:t>
            </a:r>
            <a:r>
              <a:rPr lang="en-US" b="1" dirty="0">
                <a:latin typeface="Times New Roman" panose="02020603050405020304" pitchFamily="18" charset="0"/>
                <a:cs typeface="Times New Roman" panose="02020603050405020304" pitchFamily="18" charset="0"/>
              </a:rPr>
              <a:t> dual </a:t>
            </a:r>
            <a:r>
              <a:rPr lang="en-US" b="1" dirty="0" err="1">
                <a:latin typeface="Times New Roman" panose="02020603050405020304" pitchFamily="18" charset="0"/>
                <a:cs typeface="Times New Roman" panose="02020603050405020304" pitchFamily="18" charset="0"/>
              </a:rPr>
              <a:t>îndeplineşte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următoarele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cerinţe</a:t>
            </a:r>
            <a:r>
              <a:rPr lang="en-US" b="1" dirty="0">
                <a:latin typeface="Times New Roman" panose="02020603050405020304" pitchFamily="18" charset="0"/>
                <a:cs typeface="Times New Roman" panose="02020603050405020304" pitchFamily="18" charset="0"/>
              </a:rPr>
              <a:t>: </a:t>
            </a:r>
            <a:endParaRPr lang="ro-RO" b="1" dirty="0">
              <a:latin typeface="Times New Roman" panose="02020603050405020304" pitchFamily="18" charset="0"/>
              <a:cs typeface="Times New Roman" panose="02020603050405020304" pitchFamily="18" charset="0"/>
            </a:endParaRPr>
          </a:p>
          <a:p>
            <a:pPr algn="just"/>
            <a:endParaRPr lang="ro-RO"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Contract de </a:t>
            </a:r>
            <a:r>
              <a:rPr lang="en-US" b="1" dirty="0" err="1">
                <a:latin typeface="Times New Roman" panose="02020603050405020304" pitchFamily="18" charset="0"/>
                <a:cs typeface="Times New Roman" panose="02020603050405020304" pitchFamily="18" charset="0"/>
              </a:rPr>
              <a:t>parteneriat</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încheiat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între</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operatori</a:t>
            </a:r>
            <a:r>
              <a:rPr lang="ro-RO" b="1" dirty="0">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economici</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asociaţie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consorţiu</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operatori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economici</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unitatea</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învăţământ</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unitatea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administrativ-teritorială</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căreia</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află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unitatea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şcolară</a:t>
            </a:r>
            <a:r>
              <a:rPr lang="en-US" dirty="0">
                <a:latin typeface="Times New Roman" panose="02020603050405020304" pitchFamily="18" charset="0"/>
                <a:cs typeface="Times New Roman" panose="02020603050405020304" pitchFamily="18" charset="0"/>
              </a:rPr>
              <a:t> (contract care </a:t>
            </a:r>
            <a:r>
              <a:rPr lang="en-US" dirty="0" err="1">
                <a:latin typeface="Times New Roman" panose="02020603050405020304" pitchFamily="18" charset="0"/>
                <a:cs typeface="Times New Roman" panose="02020603050405020304" pitchFamily="18" charset="0"/>
              </a:rPr>
              <a:t>stabileşte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condiţiile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colaborare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drepturile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obligaţiile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părţilor</a:t>
            </a:r>
            <a:r>
              <a:rPr lang="en-US" dirty="0">
                <a:latin typeface="Times New Roman" panose="02020603050405020304" pitchFamily="18" charset="0"/>
                <a:cs typeface="Times New Roman" panose="02020603050405020304" pitchFamily="18" charset="0"/>
              </a:rPr>
              <a:t>, precum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costurile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asumate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parteneri</a:t>
            </a:r>
            <a:r>
              <a:rPr lang="en-US" dirty="0">
                <a:latin typeface="Times New Roman" panose="02020603050405020304" pitchFamily="18" charset="0"/>
                <a:cs typeface="Times New Roman" panose="02020603050405020304" pitchFamily="18" charset="0"/>
              </a:rPr>
              <a:t>) </a:t>
            </a:r>
            <a:endParaRPr lang="ro-RO"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b="1" dirty="0" err="1">
                <a:latin typeface="Times New Roman" panose="02020603050405020304" pitchFamily="18" charset="0"/>
                <a:cs typeface="Times New Roman" panose="02020603050405020304" pitchFamily="18" charset="0"/>
              </a:rPr>
              <a:t>Contractul</a:t>
            </a:r>
            <a:r>
              <a:rPr lang="en-US" b="1"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individual</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pentru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formarea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profesională</a:t>
            </a:r>
            <a:r>
              <a:rPr lang="en-US" b="1" dirty="0">
                <a:latin typeface="Times New Roman" panose="02020603050405020304" pitchFamily="18" charset="0"/>
                <a:cs typeface="Times New Roman" panose="02020603050405020304" pitchFamily="18" charset="0"/>
              </a:rPr>
              <a:t> a </a:t>
            </a:r>
            <a:r>
              <a:rPr lang="en-US" b="1" dirty="0" err="1">
                <a:latin typeface="Times New Roman" panose="02020603050405020304" pitchFamily="18" charset="0"/>
                <a:cs typeface="Times New Roman" panose="02020603050405020304" pitchFamily="18" charset="0"/>
              </a:rPr>
              <a:t>elevilor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prin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învăţământul</a:t>
            </a:r>
            <a:r>
              <a:rPr lang="en-US" b="1" dirty="0">
                <a:latin typeface="Times New Roman" panose="02020603050405020304" pitchFamily="18" charset="0"/>
                <a:cs typeface="Times New Roman" panose="02020603050405020304" pitchFamily="18" charset="0"/>
              </a:rPr>
              <a:t> dual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încheiat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între</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elev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părintele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tutorele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susţinătorul</a:t>
            </a:r>
            <a:r>
              <a:rPr lang="en-US" dirty="0">
                <a:latin typeface="Times New Roman" panose="02020603050405020304" pitchFamily="18" charset="0"/>
                <a:cs typeface="Times New Roman" panose="02020603050405020304" pitchFamily="18" charset="0"/>
              </a:rPr>
              <a:t> legal al </a:t>
            </a:r>
            <a:r>
              <a:rPr lang="en-US" dirty="0" err="1">
                <a:latin typeface="Times New Roman" panose="02020603050405020304" pitchFamily="18" charset="0"/>
                <a:cs typeface="Times New Roman" panose="02020603050405020304" pitchFamily="18" charset="0"/>
              </a:rPr>
              <a:t>elevului</a:t>
            </a:r>
            <a:r>
              <a:rPr lang="en-US" dirty="0">
                <a:latin typeface="Times New Roman" panose="02020603050405020304" pitchFamily="18" charset="0"/>
                <a:cs typeface="Times New Roman" panose="02020603050405020304" pitchFamily="18" charset="0"/>
              </a:rPr>
              <a:t> minor), </a:t>
            </a:r>
            <a:r>
              <a:rPr lang="en-US" b="1" dirty="0" err="1">
                <a:latin typeface="Times New Roman" panose="02020603050405020304" pitchFamily="18" charset="0"/>
                <a:cs typeface="Times New Roman" panose="02020603050405020304" pitchFamily="18" charset="0"/>
              </a:rPr>
              <a:t>operatorul</a:t>
            </a:r>
            <a:r>
              <a:rPr lang="en-US" b="1" dirty="0">
                <a:latin typeface="Times New Roman" panose="02020603050405020304" pitchFamily="18" charset="0"/>
                <a:cs typeface="Times New Roman" panose="02020603050405020304" pitchFamily="18" charset="0"/>
              </a:rPr>
              <a:t> economic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unitatea</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învăţământ</a:t>
            </a:r>
            <a:r>
              <a:rPr lang="en-US" dirty="0">
                <a:latin typeface="Times New Roman" panose="02020603050405020304" pitchFamily="18" charset="0"/>
                <a:cs typeface="Times New Roman" panose="02020603050405020304" pitchFamily="18" charset="0"/>
              </a:rPr>
              <a:t>, contract care </a:t>
            </a:r>
            <a:r>
              <a:rPr lang="en-US" dirty="0" err="1">
                <a:latin typeface="Times New Roman" panose="02020603050405020304" pitchFamily="18" charset="0"/>
                <a:cs typeface="Times New Roman" panose="02020603050405020304" pitchFamily="18" charset="0"/>
              </a:rPr>
              <a:t>stabileşte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drepturile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obligaţiile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părţilor</a:t>
            </a:r>
            <a:r>
              <a:rPr lang="en-US" dirty="0">
                <a:latin typeface="Times New Roman" panose="02020603050405020304" pitchFamily="18" charset="0"/>
                <a:cs typeface="Times New Roman" panose="02020603050405020304" pitchFamily="18" charset="0"/>
              </a:rPr>
              <a:t> </a:t>
            </a:r>
            <a:endParaRPr lang="ro-RO"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Facilităţi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fiscale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pentru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operatorii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economici</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care </a:t>
            </a:r>
            <a:r>
              <a:rPr lang="en-US" dirty="0" err="1">
                <a:latin typeface="Times New Roman" panose="02020603050405020304" pitchFamily="18" charset="0"/>
                <a:cs typeface="Times New Roman" panose="02020603050405020304" pitchFamily="18" charset="0"/>
              </a:rPr>
              <a:t>încheie</a:t>
            </a:r>
            <a:r>
              <a:rPr lang="en-US" dirty="0">
                <a:latin typeface="Times New Roman" panose="02020603050405020304" pitchFamily="18" charset="0"/>
                <a:cs typeface="Times New Roman" panose="02020603050405020304" pitchFamily="18" charset="0"/>
              </a:rPr>
              <a:t> contract de </a:t>
            </a:r>
            <a:r>
              <a:rPr lang="en-US" dirty="0" err="1">
                <a:latin typeface="Times New Roman" panose="02020603050405020304" pitchFamily="18" charset="0"/>
                <a:cs typeface="Times New Roman" panose="02020603050405020304" pitchFamily="18" charset="0"/>
              </a:rPr>
              <a:t>parteneriat</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unităţile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învăţământ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facilităţi</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plata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impozitelor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taxelor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contribuţiilor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datorate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bugetului</a:t>
            </a:r>
            <a:r>
              <a:rPr lang="en-US" dirty="0">
                <a:latin typeface="Times New Roman" panose="02020603050405020304" pitchFamily="18" charset="0"/>
                <a:cs typeface="Times New Roman" panose="02020603050405020304" pitchFamily="18" charset="0"/>
              </a:rPr>
              <a:t> de stat, </a:t>
            </a:r>
            <a:r>
              <a:rPr lang="en-US" dirty="0" err="1">
                <a:latin typeface="Times New Roman" panose="02020603050405020304" pitchFamily="18" charset="0"/>
                <a:cs typeface="Times New Roman" panose="02020603050405020304" pitchFamily="18" charset="0"/>
              </a:rPr>
              <a:t>bugetului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asigurărilor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sociale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bugetelor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fondurilor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speciale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bugetelor</a:t>
            </a:r>
            <a:r>
              <a:rPr lang="en-US" dirty="0">
                <a:latin typeface="Times New Roman" panose="02020603050405020304" pitchFamily="18" charset="0"/>
                <a:cs typeface="Times New Roman" panose="02020603050405020304" pitchFamily="18" charset="0"/>
              </a:rPr>
              <a:t> locale, </a:t>
            </a:r>
            <a:r>
              <a:rPr lang="en-US" dirty="0" err="1">
                <a:latin typeface="Times New Roman" panose="02020603050405020304" pitchFamily="18" charset="0"/>
                <a:cs typeface="Times New Roman" panose="02020603050405020304" pitchFamily="18" charset="0"/>
              </a:rPr>
              <a:t>potrivit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prevederilor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legale</a:t>
            </a:r>
            <a:r>
              <a:rPr lang="en-US" dirty="0">
                <a:latin typeface="Times New Roman" panose="02020603050405020304" pitchFamily="18" charset="0"/>
                <a:cs typeface="Times New Roman" panose="02020603050405020304" pitchFamily="18" charset="0"/>
              </a:rPr>
              <a:t>) </a:t>
            </a:r>
            <a:endParaRPr lang="ro-RO"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Decontarea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cheltuielilor</a:t>
            </a:r>
            <a:r>
              <a:rPr lang="en-US" b="1" dirty="0">
                <a:latin typeface="Times New Roman" panose="02020603050405020304" pitchFamily="18" charset="0"/>
                <a:cs typeface="Times New Roman" panose="02020603050405020304" pitchFamily="18" charset="0"/>
              </a:rPr>
              <a:t> de transport, </a:t>
            </a:r>
            <a:r>
              <a:rPr lang="en-US" b="1" dirty="0" err="1">
                <a:latin typeface="Times New Roman" panose="02020603050405020304" pitchFamily="18" charset="0"/>
                <a:cs typeface="Times New Roman" panose="02020603050405020304" pitchFamily="18" charset="0"/>
              </a:rPr>
              <a:t>cazare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şi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masă</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gratuite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internate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şcolare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elevii</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învăţământul</a:t>
            </a:r>
            <a:r>
              <a:rPr lang="en-US" dirty="0">
                <a:latin typeface="Times New Roman" panose="02020603050405020304" pitchFamily="18" charset="0"/>
                <a:cs typeface="Times New Roman" panose="02020603050405020304" pitchFamily="18" charset="0"/>
              </a:rPr>
              <a:t> dual, </a:t>
            </a:r>
            <a:r>
              <a:rPr lang="en-US" dirty="0" err="1">
                <a:latin typeface="Times New Roman" panose="02020603050405020304" pitchFamily="18" charset="0"/>
                <a:cs typeface="Times New Roman" panose="02020603050405020304" pitchFamily="18" charset="0"/>
              </a:rPr>
              <a:t>indiferent</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oferta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existentă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localitatea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domiciliu</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60737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2F16AA98-943E-4D13-AFA5-D16D38EDA098}"/>
              </a:ext>
            </a:extLst>
          </p:cNvPr>
          <p:cNvSpPr/>
          <p:nvPr/>
        </p:nvSpPr>
        <p:spPr>
          <a:xfrm>
            <a:off x="611560" y="2132856"/>
            <a:ext cx="8064896" cy="2585323"/>
          </a:xfrm>
          <a:prstGeom prst="rect">
            <a:avLst/>
          </a:prstGeom>
        </p:spPr>
        <p:txBody>
          <a:bodyPr wrap="square">
            <a:spAutoFit/>
          </a:bodyPr>
          <a:lstStyle/>
          <a:p>
            <a:r>
              <a:rPr lang="en-US" b="1" dirty="0" err="1">
                <a:latin typeface="Times New Roman" panose="02020603050405020304" pitchFamily="18" charset="0"/>
                <a:cs typeface="Times New Roman" panose="02020603050405020304" pitchFamily="18" charset="0"/>
              </a:rPr>
              <a:t>Formaţiuni</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studii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în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învăţământul</a:t>
            </a:r>
            <a:r>
              <a:rPr lang="en-US" b="1" dirty="0">
                <a:latin typeface="Times New Roman" panose="02020603050405020304" pitchFamily="18" charset="0"/>
                <a:cs typeface="Times New Roman" panose="02020603050405020304" pitchFamily="18" charset="0"/>
              </a:rPr>
              <a:t> dual:</a:t>
            </a:r>
            <a:endParaRPr lang="ro-RO" b="1" dirty="0">
              <a:latin typeface="Times New Roman" panose="02020603050405020304" pitchFamily="18" charset="0"/>
              <a:cs typeface="Times New Roman" panose="02020603050405020304" pitchFamily="18" charset="0"/>
            </a:endParaRPr>
          </a:p>
          <a:p>
            <a:endParaRPr lang="ro-RO"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err="1">
                <a:latin typeface="Times New Roman" panose="02020603050405020304" pitchFamily="18" charset="0"/>
                <a:cs typeface="Times New Roman" panose="02020603050405020304" pitchFamily="18" charset="0"/>
              </a:rPr>
              <a:t>Clase</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cu min. 20, max. 30 </a:t>
            </a:r>
            <a:r>
              <a:rPr lang="en-US" dirty="0" err="1">
                <a:latin typeface="Times New Roman" panose="02020603050405020304" pitchFamily="18" charset="0"/>
                <a:cs typeface="Times New Roman" panose="02020603050405020304" pitchFamily="18" charset="0"/>
              </a:rPr>
              <a:t>elevi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medie</a:t>
            </a:r>
            <a:r>
              <a:rPr lang="en-US" dirty="0">
                <a:latin typeface="Times New Roman" panose="02020603050405020304" pitchFamily="18" charset="0"/>
                <a:cs typeface="Times New Roman" panose="02020603050405020304" pitchFamily="18" charset="0"/>
              </a:rPr>
              <a:t> 25 de </a:t>
            </a:r>
            <a:r>
              <a:rPr lang="en-US" dirty="0" err="1">
                <a:latin typeface="Times New Roman" panose="02020603050405020304" pitchFamily="18" charset="0"/>
                <a:cs typeface="Times New Roman" panose="02020603050405020304" pitchFamily="18" charset="0"/>
              </a:rPr>
              <a:t>elevi</a:t>
            </a:r>
            <a:r>
              <a:rPr lang="en-US" dirty="0">
                <a:latin typeface="Times New Roman" panose="02020603050405020304" pitchFamily="18" charset="0"/>
                <a:cs typeface="Times New Roman" panose="02020603050405020304" pitchFamily="18" charset="0"/>
              </a:rPr>
              <a:t>); </a:t>
            </a:r>
            <a:endParaRPr lang="ro-RO"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err="1">
                <a:latin typeface="Times New Roman" panose="02020603050405020304" pitchFamily="18" charset="0"/>
                <a:cs typeface="Times New Roman" panose="02020603050405020304" pitchFamily="18" charset="0"/>
              </a:rPr>
              <a:t>Instruirea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practică</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pregătirea</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specialitate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grupe</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min. 10, max. 15 </a:t>
            </a:r>
            <a:r>
              <a:rPr lang="en-US" dirty="0" err="1">
                <a:latin typeface="Times New Roman" panose="02020603050405020304" pitchFamily="18" charset="0"/>
                <a:cs typeface="Times New Roman" panose="02020603050405020304" pitchFamily="18" charset="0"/>
              </a:rPr>
              <a:t>elevi</a:t>
            </a:r>
            <a:r>
              <a:rPr lang="en-US" dirty="0">
                <a:latin typeface="Times New Roman" panose="02020603050405020304" pitchFamily="18" charset="0"/>
                <a:cs typeface="Times New Roman" panose="02020603050405020304" pitchFamily="18" charset="0"/>
              </a:rPr>
              <a:t>;</a:t>
            </a:r>
            <a:endParaRPr lang="ro-RO"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err="1">
                <a:latin typeface="Times New Roman" panose="02020603050405020304" pitchFamily="18" charset="0"/>
                <a:cs typeface="Times New Roman" panose="02020603050405020304" pitchFamily="18" charset="0"/>
              </a:rPr>
              <a:t>Clasele</a:t>
            </a:r>
            <a:r>
              <a:rPr lang="en-US" b="1" dirty="0">
                <a:latin typeface="Times New Roman" panose="02020603050405020304" pitchFamily="18" charset="0"/>
                <a:cs typeface="Times New Roman" panose="02020603050405020304" pitchFamily="18" charset="0"/>
              </a:rPr>
              <a:t> pot fi </a:t>
            </a:r>
            <a:r>
              <a:rPr lang="en-US" b="1" dirty="0" err="1">
                <a:latin typeface="Times New Roman" panose="02020603050405020304" pitchFamily="18" charset="0"/>
                <a:cs typeface="Times New Roman" panose="02020603050405020304" pitchFamily="18" charset="0"/>
              </a:rPr>
              <a:t>constituite</a:t>
            </a:r>
            <a:r>
              <a:rPr lang="en-US" b="1" dirty="0">
                <a:latin typeface="Times New Roman" panose="02020603050405020304" pitchFamily="18" charset="0"/>
                <a:cs typeface="Times New Roman" panose="02020603050405020304" pitchFamily="18" charset="0"/>
              </a:rPr>
              <a:t> din max. 3 </a:t>
            </a:r>
            <a:r>
              <a:rPr lang="en-US" b="1" dirty="0" err="1">
                <a:latin typeface="Times New Roman" panose="02020603050405020304" pitchFamily="18" charset="0"/>
                <a:cs typeface="Times New Roman" panose="02020603050405020304" pitchFamily="18" charset="0"/>
              </a:rPr>
              <a:t>grupe</a:t>
            </a:r>
            <a:r>
              <a:rPr lang="en-US" b="1" dirty="0">
                <a:latin typeface="Times New Roman" panose="02020603050405020304" pitchFamily="18" charset="0"/>
                <a:cs typeface="Times New Roman" panose="02020603050405020304" pitchFamily="18" charset="0"/>
              </a:rPr>
              <a:t> cu </a:t>
            </a:r>
            <a:r>
              <a:rPr lang="en-US" b="1" dirty="0" err="1">
                <a:latin typeface="Times New Roman" panose="02020603050405020304" pitchFamily="18" charset="0"/>
                <a:cs typeface="Times New Roman" panose="02020603050405020304" pitchFamily="18" charset="0"/>
              </a:rPr>
              <a:t>calificări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diferite</a:t>
            </a:r>
            <a:r>
              <a:rPr lang="en-US" b="1" dirty="0">
                <a:latin typeface="Times New Roman" panose="02020603050405020304" pitchFamily="18" charset="0"/>
                <a:cs typeface="Times New Roman" panose="02020603050405020304" pitchFamily="18" charset="0"/>
              </a:rPr>
              <a:t>; </a:t>
            </a:r>
            <a:endParaRPr lang="ro-RO" b="1"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dirty="0" err="1">
                <a:latin typeface="Times New Roman" panose="02020603050405020304" pitchFamily="18" charset="0"/>
                <a:cs typeface="Times New Roman" panose="02020603050405020304" pitchFamily="18" charset="0"/>
              </a:rPr>
              <a:t>Normarea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posturilor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didactice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activităţile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laborator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instruire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practică</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învăţământul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liceal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tehnologic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învăţământul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profesional</a:t>
            </a:r>
            <a:r>
              <a:rPr lang="en-US" dirty="0">
                <a:latin typeface="Times New Roman" panose="02020603050405020304" pitchFamily="18" charset="0"/>
                <a:cs typeface="Times New Roman" panose="02020603050405020304" pitchFamily="18" charset="0"/>
              </a:rPr>
              <a:t> se face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grupe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normativelor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vigoare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privind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formaţiunile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studiu</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86886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0B1ACDDD-2143-487A-8663-182A6220262F}"/>
              </a:ext>
            </a:extLst>
          </p:cNvPr>
          <p:cNvSpPr/>
          <p:nvPr/>
        </p:nvSpPr>
        <p:spPr>
          <a:xfrm>
            <a:off x="215516" y="764704"/>
            <a:ext cx="8712968" cy="5078313"/>
          </a:xfrm>
          <a:prstGeom prst="rect">
            <a:avLst/>
          </a:prstGeom>
        </p:spPr>
        <p:txBody>
          <a:bodyPr wrap="square">
            <a:spAutoFit/>
          </a:bodyPr>
          <a:lstStyle/>
          <a:p>
            <a:pPr algn="just"/>
            <a:r>
              <a:rPr lang="ro-RO"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Responsabilităţile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operatorului</a:t>
            </a:r>
            <a:r>
              <a:rPr lang="en-US" b="1" dirty="0">
                <a:latin typeface="Times New Roman" panose="02020603050405020304" pitchFamily="18" charset="0"/>
                <a:cs typeface="Times New Roman" panose="02020603050405020304" pitchFamily="18" charset="0"/>
              </a:rPr>
              <a:t> economic </a:t>
            </a:r>
            <a:endParaRPr lang="ro-RO" b="1" dirty="0">
              <a:latin typeface="Times New Roman" panose="02020603050405020304" pitchFamily="18" charset="0"/>
              <a:cs typeface="Times New Roman" panose="02020603050405020304" pitchFamily="18" charset="0"/>
            </a:endParaRPr>
          </a:p>
          <a:p>
            <a:pPr algn="just"/>
            <a:endParaRPr lang="ro-RO" b="1"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Contractul</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parteneriat</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stabilește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obligațiile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operatorilor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economici</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privire</a:t>
            </a:r>
            <a:r>
              <a:rPr lang="en-US" dirty="0">
                <a:latin typeface="Times New Roman" panose="02020603050405020304" pitchFamily="18" charset="0"/>
                <a:cs typeface="Times New Roman" panose="02020603050405020304" pitchFamily="18" charset="0"/>
              </a:rPr>
              <a:t> la: </a:t>
            </a:r>
            <a:endParaRPr lang="ro-RO"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a) </a:t>
            </a:r>
            <a:r>
              <a:rPr lang="en-US" b="1" dirty="0" err="1">
                <a:latin typeface="Times New Roman" panose="02020603050405020304" pitchFamily="18" charset="0"/>
                <a:cs typeface="Times New Roman" panose="02020603050405020304" pitchFamily="18" charset="0"/>
              </a:rPr>
              <a:t>organizarea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și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desfășurarea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stagiilor</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pregătire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practică</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prevăzute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planul-cadru</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învățământ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nivelul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respectiv</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calificare</a:t>
            </a:r>
            <a:r>
              <a:rPr lang="en-US" dirty="0">
                <a:latin typeface="Times New Roman" panose="02020603050405020304" pitchFamily="18" charset="0"/>
                <a:cs typeface="Times New Roman" panose="02020603050405020304" pitchFamily="18" charset="0"/>
              </a:rPr>
              <a:t>, precum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componentei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pregătire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practică</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modulele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specialitate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convenite</a:t>
            </a:r>
            <a:r>
              <a:rPr lang="en-US" dirty="0">
                <a:latin typeface="Times New Roman" panose="02020603050405020304" pitchFamily="18" charset="0"/>
                <a:cs typeface="Times New Roman" panose="02020603050405020304" pitchFamily="18" charset="0"/>
              </a:rPr>
              <a:t> a se </a:t>
            </a:r>
            <a:r>
              <a:rPr lang="en-US" dirty="0" err="1">
                <a:latin typeface="Times New Roman" panose="02020603050405020304" pitchFamily="18" charset="0"/>
                <a:cs typeface="Times New Roman" panose="02020603050405020304" pitchFamily="18" charset="0"/>
              </a:rPr>
              <a:t>desfășura</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operatori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economici</a:t>
            </a:r>
            <a:r>
              <a:rPr lang="en-US" dirty="0">
                <a:latin typeface="Times New Roman" panose="02020603050405020304" pitchFamily="18" charset="0"/>
                <a:cs typeface="Times New Roman" panose="02020603050405020304" pitchFamily="18" charset="0"/>
              </a:rPr>
              <a:t>; </a:t>
            </a:r>
            <a:endParaRPr lang="ro-RO"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b) </a:t>
            </a:r>
            <a:r>
              <a:rPr lang="en-US" b="1" dirty="0" err="1">
                <a:latin typeface="Times New Roman" panose="02020603050405020304" pitchFamily="18" charset="0"/>
                <a:cs typeface="Times New Roman" panose="02020603050405020304" pitchFamily="18" charset="0"/>
              </a:rPr>
              <a:t>asigurarea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condițiilor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materiale</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utilaje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echipamente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materii</a:t>
            </a:r>
            <a:r>
              <a:rPr lang="en-US" dirty="0">
                <a:latin typeface="Times New Roman" panose="02020603050405020304" pitchFamily="18" charset="0"/>
                <a:cs typeface="Times New Roman" panose="02020603050405020304" pitchFamily="18" charset="0"/>
              </a:rPr>
              <a:t> prime, </a:t>
            </a:r>
            <a:r>
              <a:rPr lang="en-US" dirty="0" err="1">
                <a:latin typeface="Times New Roman" panose="02020603050405020304" pitchFamily="18" charset="0"/>
                <a:cs typeface="Times New Roman" panose="02020603050405020304" pitchFamily="18" charset="0"/>
              </a:rPr>
              <a:t>materiale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consumabile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energie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celelalte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utilități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necesare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practica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elevilor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organizată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răspunderea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conformitate</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standardele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pregătire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profesională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planurile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învățământ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curriculumul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vigoare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inclusiv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curriculumul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dezvoltare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locală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stagiile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pregătire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practică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proiectate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colaborare</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unitatea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învățământ</a:t>
            </a:r>
            <a:r>
              <a:rPr lang="en-US" dirty="0">
                <a:latin typeface="Times New Roman" panose="02020603050405020304" pitchFamily="18" charset="0"/>
                <a:cs typeface="Times New Roman" panose="02020603050405020304" pitchFamily="18" charset="0"/>
              </a:rPr>
              <a:t>; </a:t>
            </a:r>
            <a:endParaRPr lang="ro-RO"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c) </a:t>
            </a:r>
            <a:r>
              <a:rPr lang="en-US" dirty="0" err="1">
                <a:latin typeface="Times New Roman" panose="02020603050405020304" pitchFamily="18" charset="0"/>
                <a:cs typeface="Times New Roman" panose="02020603050405020304" pitchFamily="18" charset="0"/>
              </a:rPr>
              <a:t>asigurarea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resurselor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umane</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t>
            </a:r>
            <a:r>
              <a:rPr lang="en-US" b="1" dirty="0" err="1">
                <a:latin typeface="Times New Roman" panose="02020603050405020304" pitchFamily="18" charset="0"/>
                <a:cs typeface="Times New Roman" panose="02020603050405020304" pitchFamily="18" charset="0"/>
              </a:rPr>
              <a:t>tutori</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necesare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pregătirea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practică</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elevilor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organizată</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operatorul</a:t>
            </a:r>
            <a:r>
              <a:rPr lang="en-US" dirty="0">
                <a:latin typeface="Times New Roman" panose="02020603050405020304" pitchFamily="18" charset="0"/>
                <a:cs typeface="Times New Roman" panose="02020603050405020304" pitchFamily="18" charset="0"/>
              </a:rPr>
              <a:t> economic; </a:t>
            </a:r>
            <a:endParaRPr lang="ro-RO"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d) </a:t>
            </a:r>
            <a:r>
              <a:rPr lang="en-US" dirty="0" err="1">
                <a:latin typeface="Times New Roman" panose="02020603050405020304" pitchFamily="18" charset="0"/>
                <a:cs typeface="Times New Roman" panose="02020603050405020304" pitchFamily="18" charset="0"/>
              </a:rPr>
              <a:t>asigurarea</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echipamentelor</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lucru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și</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protecție</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elevi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perioadele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formare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derulate</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operatorul</a:t>
            </a:r>
            <a:r>
              <a:rPr lang="en-US" dirty="0">
                <a:latin typeface="Times New Roman" panose="02020603050405020304" pitchFamily="18" charset="0"/>
                <a:cs typeface="Times New Roman" panose="02020603050405020304" pitchFamily="18" charset="0"/>
              </a:rPr>
              <a:t> economic;</a:t>
            </a:r>
            <a:endParaRPr lang="ro-RO"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asigurarea</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securității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și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sănătății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în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muncă</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a:t>
            </a:r>
            <a:r>
              <a:rPr lang="en-US" dirty="0" err="1">
                <a:latin typeface="Times New Roman" panose="02020603050405020304" pitchFamily="18" charset="0"/>
                <a:cs typeface="Times New Roman" panose="02020603050405020304" pitchFamily="18" charset="0"/>
              </a:rPr>
              <a:t>elevilor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parcursul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perioadelor</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formare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derulate</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operatorul</a:t>
            </a:r>
            <a:r>
              <a:rPr lang="en-US" dirty="0">
                <a:latin typeface="Times New Roman" panose="02020603050405020304" pitchFamily="18" charset="0"/>
                <a:cs typeface="Times New Roman" panose="02020603050405020304" pitchFamily="18" charset="0"/>
              </a:rPr>
              <a:t> economic; </a:t>
            </a:r>
          </a:p>
        </p:txBody>
      </p:sp>
    </p:spTree>
    <p:extLst>
      <p:ext uri="{BB962C8B-B14F-4D97-AF65-F5344CB8AC3E}">
        <p14:creationId xmlns:p14="http://schemas.microsoft.com/office/powerpoint/2010/main" val="1728069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1F7995E3-F0F8-4931-9573-37633785D2BE}"/>
              </a:ext>
            </a:extLst>
          </p:cNvPr>
          <p:cNvSpPr/>
          <p:nvPr/>
        </p:nvSpPr>
        <p:spPr>
          <a:xfrm>
            <a:off x="611560" y="548680"/>
            <a:ext cx="8180058" cy="6463308"/>
          </a:xfrm>
          <a:prstGeom prst="rect">
            <a:avLst/>
          </a:prstGeom>
        </p:spPr>
        <p:txBody>
          <a:bodyPr wrap="square">
            <a:spAutoFit/>
          </a:bodyPr>
          <a:lstStyle/>
          <a:p>
            <a:pPr algn="just"/>
            <a:r>
              <a:rPr lang="ro-RO"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Responsabilităţile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operatorului</a:t>
            </a:r>
            <a:r>
              <a:rPr lang="en-US" b="1" dirty="0">
                <a:latin typeface="Times New Roman" panose="02020603050405020304" pitchFamily="18" charset="0"/>
                <a:cs typeface="Times New Roman" panose="02020603050405020304" pitchFamily="18" charset="0"/>
              </a:rPr>
              <a:t> economic</a:t>
            </a:r>
            <a:endParaRPr lang="ro-RO" b="1" dirty="0">
              <a:latin typeface="Times New Roman" panose="02020603050405020304" pitchFamily="18" charset="0"/>
              <a:cs typeface="Times New Roman" panose="02020603050405020304" pitchFamily="18" charset="0"/>
            </a:endParaRPr>
          </a:p>
          <a:p>
            <a:pPr algn="just"/>
            <a:endParaRPr lang="ro-RO" b="1"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f) angajarea cheltuielilor necesare pentru asigurarea securității și sănătății în muncă, </a:t>
            </a:r>
            <a:r>
              <a:rPr lang="ro-RO" b="1" dirty="0">
                <a:latin typeface="Times New Roman" panose="02020603050405020304" pitchFamily="18" charset="0"/>
                <a:cs typeface="Times New Roman" panose="02020603050405020304" pitchFamily="18" charset="0"/>
              </a:rPr>
              <a:t>examinările de medicină a muncii și analize medicale obligatorii pentru elev</a:t>
            </a:r>
            <a:r>
              <a:rPr lang="ro-RO" dirty="0">
                <a:latin typeface="Times New Roman" panose="02020603050405020304" pitchFamily="18" charset="0"/>
                <a:cs typeface="Times New Roman" panose="02020603050405020304" pitchFamily="18" charset="0"/>
              </a:rPr>
              <a:t>i; </a:t>
            </a:r>
          </a:p>
          <a:p>
            <a:pPr algn="just"/>
            <a:r>
              <a:rPr lang="ro-RO" dirty="0">
                <a:latin typeface="Times New Roman" panose="02020603050405020304" pitchFamily="18" charset="0"/>
                <a:cs typeface="Times New Roman" panose="02020603050405020304" pitchFamily="18" charset="0"/>
              </a:rPr>
              <a:t>g) angajarea </a:t>
            </a:r>
            <a:r>
              <a:rPr lang="ro-RO" b="1" dirty="0">
                <a:latin typeface="Times New Roman" panose="02020603050405020304" pitchFamily="18" charset="0"/>
                <a:cs typeface="Times New Roman" panose="02020603050405020304" pitchFamily="18" charset="0"/>
              </a:rPr>
              <a:t>cheltuielilor</a:t>
            </a:r>
            <a:r>
              <a:rPr lang="ro-RO" dirty="0">
                <a:latin typeface="Times New Roman" panose="02020603050405020304" pitchFamily="18" charset="0"/>
                <a:cs typeface="Times New Roman" panose="02020603050405020304" pitchFamily="18" charset="0"/>
              </a:rPr>
              <a:t> pentru </a:t>
            </a:r>
            <a:r>
              <a:rPr lang="ro-RO" b="1" dirty="0">
                <a:latin typeface="Times New Roman" panose="02020603050405020304" pitchFamily="18" charset="0"/>
                <a:cs typeface="Times New Roman" panose="02020603050405020304" pitchFamily="18" charset="0"/>
              </a:rPr>
              <a:t>asigurări de răspundere civilă </a:t>
            </a:r>
            <a:r>
              <a:rPr lang="ro-RO" dirty="0">
                <a:latin typeface="Times New Roman" panose="02020603050405020304" pitchFamily="18" charset="0"/>
                <a:cs typeface="Times New Roman" panose="02020603050405020304" pitchFamily="18" charset="0"/>
              </a:rPr>
              <a:t>în cazul unor eventuale accidente, daune sau vătămări corporale generate în timpul pregătirii practice la operatorul economic, pentru elevi (în funcție de domeniul de activitate); </a:t>
            </a:r>
          </a:p>
          <a:p>
            <a:pPr algn="just"/>
            <a:r>
              <a:rPr lang="ro-RO" dirty="0">
                <a:latin typeface="Times New Roman" panose="02020603050405020304" pitchFamily="18" charset="0"/>
                <a:cs typeface="Times New Roman" panose="02020603050405020304" pitchFamily="18" charset="0"/>
              </a:rPr>
              <a:t>h) asigurarea pentru elevi a unei </a:t>
            </a:r>
            <a:r>
              <a:rPr lang="ro-RO" b="1" dirty="0">
                <a:latin typeface="Times New Roman" panose="02020603050405020304" pitchFamily="18" charset="0"/>
                <a:cs typeface="Times New Roman" panose="02020603050405020304" pitchFamily="18" charset="0"/>
              </a:rPr>
              <a:t>burse,</a:t>
            </a:r>
            <a:r>
              <a:rPr lang="ro-RO" dirty="0">
                <a:latin typeface="Times New Roman" panose="02020603050405020304" pitchFamily="18" charset="0"/>
                <a:cs typeface="Times New Roman" panose="02020603050405020304" pitchFamily="18" charset="0"/>
              </a:rPr>
              <a:t> cel puțin la nivelul celei acordate din fonduri publice; </a:t>
            </a:r>
          </a:p>
          <a:p>
            <a:pPr algn="just"/>
            <a:r>
              <a:rPr lang="ro-RO" dirty="0">
                <a:latin typeface="Times New Roman" panose="02020603050405020304" pitchFamily="18" charset="0"/>
                <a:cs typeface="Times New Roman" panose="02020603050405020304" pitchFamily="18" charset="0"/>
              </a:rPr>
              <a:t>i) acordarea altor </a:t>
            </a:r>
            <a:r>
              <a:rPr lang="ro-RO" b="1" dirty="0">
                <a:latin typeface="Times New Roman" panose="02020603050405020304" pitchFamily="18" charset="0"/>
                <a:cs typeface="Times New Roman" panose="02020603050405020304" pitchFamily="18" charset="0"/>
              </a:rPr>
              <a:t>forme de sprijin material </a:t>
            </a:r>
            <a:r>
              <a:rPr lang="ro-RO" dirty="0">
                <a:latin typeface="Times New Roman" panose="02020603050405020304" pitchFamily="18" charset="0"/>
                <a:cs typeface="Times New Roman" panose="02020603050405020304" pitchFamily="18" charset="0"/>
              </a:rPr>
              <a:t>și stimulente financiare convenite prin </a:t>
            </a:r>
            <a:r>
              <a:rPr lang="ro-RO" b="1" dirty="0">
                <a:latin typeface="Times New Roman" panose="02020603050405020304" pitchFamily="18" charset="0"/>
                <a:cs typeface="Times New Roman" panose="02020603050405020304" pitchFamily="18" charset="0"/>
              </a:rPr>
              <a:t>contractul de parteneriat</a:t>
            </a:r>
            <a:r>
              <a:rPr lang="ro-RO" dirty="0">
                <a:latin typeface="Times New Roman" panose="02020603050405020304" pitchFamily="18" charset="0"/>
                <a:cs typeface="Times New Roman" panose="02020603050405020304" pitchFamily="18" charset="0"/>
              </a:rPr>
              <a:t>; </a:t>
            </a:r>
          </a:p>
          <a:p>
            <a:pPr algn="just"/>
            <a:r>
              <a:rPr lang="ro-RO" dirty="0">
                <a:latin typeface="Times New Roman" panose="02020603050405020304" pitchFamily="18" charset="0"/>
                <a:cs typeface="Times New Roman" panose="02020603050405020304" pitchFamily="18" charset="0"/>
              </a:rPr>
              <a:t>j) asigurarea </a:t>
            </a:r>
            <a:r>
              <a:rPr lang="ro-RO" b="1" dirty="0">
                <a:latin typeface="Times New Roman" panose="02020603050405020304" pitchFamily="18" charset="0"/>
                <a:cs typeface="Times New Roman" panose="02020603050405020304" pitchFamily="18" charset="0"/>
              </a:rPr>
              <a:t>condițiilor necesare </a:t>
            </a:r>
            <a:r>
              <a:rPr lang="ro-RO" dirty="0">
                <a:latin typeface="Times New Roman" panose="02020603050405020304" pitchFamily="18" charset="0"/>
                <a:cs typeface="Times New Roman" panose="02020603050405020304" pitchFamily="18" charset="0"/>
              </a:rPr>
              <a:t>(dotări, materii prime, materiale consumabile, utilități etc.) </a:t>
            </a:r>
            <a:r>
              <a:rPr lang="ro-RO" b="1" dirty="0">
                <a:latin typeface="Times New Roman" panose="02020603050405020304" pitchFamily="18" charset="0"/>
                <a:cs typeface="Times New Roman" panose="02020603050405020304" pitchFamily="18" charset="0"/>
              </a:rPr>
              <a:t>pentru derularea probelor de admitere </a:t>
            </a:r>
            <a:r>
              <a:rPr lang="ro-RO" dirty="0">
                <a:latin typeface="Times New Roman" panose="02020603050405020304" pitchFamily="18" charset="0"/>
                <a:cs typeface="Times New Roman" panose="02020603050405020304" pitchFamily="18" charset="0"/>
              </a:rPr>
              <a:t>și a </a:t>
            </a:r>
            <a:r>
              <a:rPr lang="ro-RO" b="1" dirty="0">
                <a:latin typeface="Times New Roman" panose="02020603050405020304" pitchFamily="18" charset="0"/>
                <a:cs typeface="Times New Roman" panose="02020603050405020304" pitchFamily="18" charset="0"/>
              </a:rPr>
              <a:t>examenelor de certificare a calificării profesionale a elevilor</a:t>
            </a:r>
            <a:r>
              <a:rPr lang="ro-RO" dirty="0">
                <a:latin typeface="Times New Roman" panose="02020603050405020304" pitchFamily="18" charset="0"/>
                <a:cs typeface="Times New Roman" panose="02020603050405020304" pitchFamily="18" charset="0"/>
              </a:rPr>
              <a:t>, în funcție de locația convenită pentru organizarea acestora;</a:t>
            </a:r>
          </a:p>
          <a:p>
            <a:pPr algn="just"/>
            <a:r>
              <a:rPr lang="ro-RO" dirty="0">
                <a:latin typeface="Times New Roman" panose="02020603050405020304" pitchFamily="18" charset="0"/>
                <a:cs typeface="Times New Roman" panose="02020603050405020304" pitchFamily="18" charset="0"/>
              </a:rPr>
              <a:t>k) asigurarea </a:t>
            </a:r>
            <a:r>
              <a:rPr lang="ro-RO" b="1" dirty="0">
                <a:latin typeface="Times New Roman" panose="02020603050405020304" pitchFamily="18" charset="0"/>
                <a:cs typeface="Times New Roman" panose="02020603050405020304" pitchFamily="18" charset="0"/>
              </a:rPr>
              <a:t>condițiilor</a:t>
            </a:r>
            <a:r>
              <a:rPr lang="ro-RO" dirty="0">
                <a:latin typeface="Times New Roman" panose="02020603050405020304" pitchFamily="18" charset="0"/>
                <a:cs typeface="Times New Roman" panose="02020603050405020304" pitchFamily="18" charset="0"/>
              </a:rPr>
              <a:t> necesare </a:t>
            </a:r>
            <a:r>
              <a:rPr lang="ro-RO" b="1" dirty="0">
                <a:latin typeface="Times New Roman" panose="02020603050405020304" pitchFamily="18" charset="0"/>
                <a:cs typeface="Times New Roman" panose="02020603050405020304" pitchFamily="18" charset="0"/>
              </a:rPr>
              <a:t>pentru</a:t>
            </a:r>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evaluarea continuă a elevilor </a:t>
            </a:r>
            <a:r>
              <a:rPr lang="ro-RO" dirty="0">
                <a:latin typeface="Times New Roman" panose="02020603050405020304" pitchFamily="18" charset="0"/>
                <a:cs typeface="Times New Roman" panose="02020603050405020304" pitchFamily="18" charset="0"/>
              </a:rPr>
              <a:t>în cadrul pregătirii practice la operatorul economic; </a:t>
            </a:r>
          </a:p>
          <a:p>
            <a:pPr algn="just"/>
            <a:r>
              <a:rPr lang="ro-RO" dirty="0">
                <a:latin typeface="Times New Roman" panose="02020603050405020304" pitchFamily="18" charset="0"/>
                <a:cs typeface="Times New Roman" panose="02020603050405020304" pitchFamily="18" charset="0"/>
              </a:rPr>
              <a:t>l) angajarea altor </a:t>
            </a:r>
            <a:r>
              <a:rPr lang="ro-RO" b="1" dirty="0">
                <a:latin typeface="Times New Roman" panose="02020603050405020304" pitchFamily="18" charset="0"/>
                <a:cs typeface="Times New Roman" panose="02020603050405020304" pitchFamily="18" charset="0"/>
              </a:rPr>
              <a:t>cheltuieli necesare pentru formarea de calitate a elevilor; </a:t>
            </a:r>
          </a:p>
          <a:p>
            <a:pPr algn="just"/>
            <a:r>
              <a:rPr lang="ro-RO" dirty="0">
                <a:latin typeface="Times New Roman" panose="02020603050405020304" pitchFamily="18" charset="0"/>
                <a:cs typeface="Times New Roman" panose="02020603050405020304" pitchFamily="18" charset="0"/>
              </a:rPr>
              <a:t>m) </a:t>
            </a:r>
            <a:r>
              <a:rPr lang="ro-RO" b="1" dirty="0">
                <a:latin typeface="Times New Roman" panose="02020603050405020304" pitchFamily="18" charset="0"/>
                <a:cs typeface="Times New Roman" panose="02020603050405020304" pitchFamily="18" charset="0"/>
              </a:rPr>
              <a:t>contribuția</a:t>
            </a:r>
            <a:r>
              <a:rPr lang="ro-RO" dirty="0">
                <a:latin typeface="Times New Roman" panose="02020603050405020304" pitchFamily="18" charset="0"/>
                <a:cs typeface="Times New Roman" panose="02020603050405020304" pitchFamily="18" charset="0"/>
              </a:rPr>
              <a:t> convenită pentru îmbunătățirea</a:t>
            </a:r>
            <a:r>
              <a:rPr lang="ro-RO" b="1" dirty="0">
                <a:latin typeface="Times New Roman" panose="02020603050405020304" pitchFamily="18" charset="0"/>
                <a:cs typeface="Times New Roman" panose="02020603050405020304" pitchFamily="18" charset="0"/>
              </a:rPr>
              <a:t> dotării </a:t>
            </a:r>
            <a:r>
              <a:rPr lang="ro-RO" dirty="0">
                <a:latin typeface="Times New Roman" panose="02020603050405020304" pitchFamily="18" charset="0"/>
                <a:cs typeface="Times New Roman" panose="02020603050405020304" pitchFamily="18" charset="0"/>
              </a:rPr>
              <a:t>și a condițiilor de desfășurare a procesului de educație și </a:t>
            </a:r>
            <a:r>
              <a:rPr lang="ro-RO" b="1" dirty="0">
                <a:latin typeface="Times New Roman" panose="02020603050405020304" pitchFamily="18" charset="0"/>
                <a:cs typeface="Times New Roman" panose="02020603050405020304" pitchFamily="18" charset="0"/>
              </a:rPr>
              <a:t>formare profesională din unitatea de învățământ; </a:t>
            </a:r>
          </a:p>
          <a:p>
            <a:pPr algn="just"/>
            <a:endParaRPr lang="ro-RO" b="1" dirty="0">
              <a:latin typeface="Times New Roman" panose="02020603050405020304" pitchFamily="18" charset="0"/>
              <a:cs typeface="Times New Roman" panose="02020603050405020304" pitchFamily="18" charset="0"/>
            </a:endParaRPr>
          </a:p>
          <a:p>
            <a:pPr algn="just"/>
            <a:endParaRPr lang="ro-RO"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 </a:t>
            </a:r>
            <a:endParaRPr lang="ro-RO"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8469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a:extLst>
              <a:ext uri="{FF2B5EF4-FFF2-40B4-BE49-F238E27FC236}">
                <a16:creationId xmlns:a16="http://schemas.microsoft.com/office/drawing/2014/main" id="{B7EC0B0B-EF65-4F58-821C-21F5689CAF37}"/>
              </a:ext>
            </a:extLst>
          </p:cNvPr>
          <p:cNvSpPr/>
          <p:nvPr/>
        </p:nvSpPr>
        <p:spPr>
          <a:xfrm>
            <a:off x="503040" y="1052736"/>
            <a:ext cx="8461448" cy="4247317"/>
          </a:xfrm>
          <a:prstGeom prst="rect">
            <a:avLst/>
          </a:prstGeom>
        </p:spPr>
        <p:txBody>
          <a:bodyPr wrap="square">
            <a:spAutoFit/>
          </a:bodyPr>
          <a:lstStyle/>
          <a:p>
            <a:pPr algn="just"/>
            <a:r>
              <a:rPr lang="ro-RO"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Responsabilităţile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operatorului</a:t>
            </a:r>
            <a:r>
              <a:rPr lang="en-US" b="1" dirty="0">
                <a:latin typeface="Times New Roman" panose="02020603050405020304" pitchFamily="18" charset="0"/>
                <a:cs typeface="Times New Roman" panose="02020603050405020304" pitchFamily="18" charset="0"/>
              </a:rPr>
              <a:t> economic</a:t>
            </a:r>
            <a:endParaRPr lang="ro-RO" b="1" dirty="0">
              <a:latin typeface="Times New Roman" panose="02020603050405020304" pitchFamily="18" charset="0"/>
              <a:cs typeface="Times New Roman" panose="02020603050405020304" pitchFamily="18" charset="0"/>
            </a:endParaRPr>
          </a:p>
          <a:p>
            <a:pPr algn="just"/>
            <a:endParaRPr lang="ro-RO" b="1" dirty="0">
              <a:latin typeface="Times New Roman" panose="02020603050405020304" pitchFamily="18" charset="0"/>
              <a:cs typeface="Times New Roman" panose="02020603050405020304" pitchFamily="18" charset="0"/>
            </a:endParaRPr>
          </a:p>
          <a:p>
            <a:pPr algn="just"/>
            <a:endParaRPr lang="ro-RO" b="1"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n) exercitarea atribuțiilor de </a:t>
            </a:r>
            <a:r>
              <a:rPr lang="ro-RO" b="1" dirty="0">
                <a:latin typeface="Times New Roman" panose="02020603050405020304" pitchFamily="18" charset="0"/>
                <a:cs typeface="Times New Roman" panose="02020603050405020304" pitchFamily="18" charset="0"/>
              </a:rPr>
              <a:t>membru în consiliul de administrație</a:t>
            </a:r>
            <a:r>
              <a:rPr lang="ro-RO" dirty="0">
                <a:latin typeface="Times New Roman" panose="02020603050405020304" pitchFamily="18" charset="0"/>
                <a:cs typeface="Times New Roman" panose="02020603050405020304" pitchFamily="18" charset="0"/>
              </a:rPr>
              <a:t> sau, după caz, în consiliul reprezentativ al operatorilor economici; </a:t>
            </a:r>
          </a:p>
          <a:p>
            <a:pPr algn="just"/>
            <a:r>
              <a:rPr lang="ro-RO" dirty="0">
                <a:latin typeface="Times New Roman" panose="02020603050405020304" pitchFamily="18" charset="0"/>
                <a:cs typeface="Times New Roman" panose="02020603050405020304" pitchFamily="18" charset="0"/>
              </a:rPr>
              <a:t>o) </a:t>
            </a:r>
            <a:r>
              <a:rPr lang="ro-RO" b="1" dirty="0">
                <a:latin typeface="Times New Roman" panose="02020603050405020304" pitchFamily="18" charset="0"/>
                <a:cs typeface="Times New Roman" panose="02020603050405020304" pitchFamily="18" charset="0"/>
              </a:rPr>
              <a:t>implicarea în activități de informare și promovare a ofertei de formare profesională</a:t>
            </a:r>
            <a:r>
              <a:rPr lang="ro-RO" dirty="0">
                <a:latin typeface="Times New Roman" panose="02020603050405020304" pitchFamily="18" charset="0"/>
                <a:cs typeface="Times New Roman" panose="02020603050405020304" pitchFamily="18" charset="0"/>
              </a:rPr>
              <a:t>; </a:t>
            </a:r>
          </a:p>
          <a:p>
            <a:pPr algn="just"/>
            <a:r>
              <a:rPr lang="ro-RO" dirty="0">
                <a:latin typeface="Times New Roman" panose="02020603050405020304" pitchFamily="18" charset="0"/>
                <a:cs typeface="Times New Roman" panose="02020603050405020304" pitchFamily="18" charset="0"/>
              </a:rPr>
              <a:t>p) participarea cu specialiști la proiectarea </a:t>
            </a:r>
            <a:r>
              <a:rPr lang="ro-RO" b="1" dirty="0">
                <a:latin typeface="Times New Roman" panose="02020603050405020304" pitchFamily="18" charset="0"/>
                <a:cs typeface="Times New Roman" panose="02020603050405020304" pitchFamily="18" charset="0"/>
              </a:rPr>
              <a:t>curriculumului în dezvoltare locală</a:t>
            </a:r>
            <a:r>
              <a:rPr lang="ro-RO" dirty="0">
                <a:latin typeface="Times New Roman" panose="02020603050405020304" pitchFamily="18" charset="0"/>
                <a:cs typeface="Times New Roman" panose="02020603050405020304" pitchFamily="18" charset="0"/>
              </a:rPr>
              <a:t>; </a:t>
            </a:r>
          </a:p>
          <a:p>
            <a:pPr algn="just"/>
            <a:r>
              <a:rPr lang="ro-RO" dirty="0">
                <a:latin typeface="Times New Roman" panose="02020603050405020304" pitchFamily="18" charset="0"/>
                <a:cs typeface="Times New Roman" panose="02020603050405020304" pitchFamily="18" charset="0"/>
              </a:rPr>
              <a:t>q) organizarea de </a:t>
            </a:r>
            <a:r>
              <a:rPr lang="ro-RO" b="1" dirty="0">
                <a:latin typeface="Times New Roman" panose="02020603050405020304" pitchFamily="18" charset="0"/>
                <a:cs typeface="Times New Roman" panose="02020603050405020304" pitchFamily="18" charset="0"/>
              </a:rPr>
              <a:t>stagii suplimentare de pregătire practică </a:t>
            </a:r>
            <a:r>
              <a:rPr lang="ro-RO" dirty="0">
                <a:latin typeface="Times New Roman" panose="02020603050405020304" pitchFamily="18" charset="0"/>
                <a:cs typeface="Times New Roman" panose="02020603050405020304" pitchFamily="18" charset="0"/>
              </a:rPr>
              <a:t>pentru elevii cu situația școlară neîncheiată din cauza absențelor sau care nu au obținut medii de trecere la stagiile de pregătire practică sau la pregătirea practică din cadrul modulelor din planul de învățământ pentru calificarea respectivă.</a:t>
            </a:r>
          </a:p>
          <a:p>
            <a:pPr algn="just"/>
            <a:endParaRPr lang="ro-RO"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Operatorii economici </a:t>
            </a:r>
            <a:r>
              <a:rPr lang="ro-RO" dirty="0">
                <a:latin typeface="Times New Roman" panose="02020603050405020304" pitchFamily="18" charset="0"/>
                <a:cs typeface="Times New Roman" panose="02020603050405020304" pitchFamily="18" charset="0"/>
              </a:rPr>
              <a:t>la care se </a:t>
            </a:r>
            <a:r>
              <a:rPr lang="ro-RO" dirty="0" err="1">
                <a:latin typeface="Times New Roman" panose="02020603050405020304" pitchFamily="18" charset="0"/>
                <a:cs typeface="Times New Roman" panose="02020603050405020304" pitchFamily="18" charset="0"/>
              </a:rPr>
              <a:t>desfăşoară</a:t>
            </a:r>
            <a:r>
              <a:rPr lang="ro-RO" dirty="0">
                <a:latin typeface="Times New Roman" panose="02020603050405020304" pitchFamily="18" charset="0"/>
                <a:cs typeface="Times New Roman" panose="02020603050405020304" pitchFamily="18" charset="0"/>
              </a:rPr>
              <a:t> pregătirea practică a elevilor din învățământul dual </a:t>
            </a:r>
            <a:r>
              <a:rPr lang="ro-RO" b="1" dirty="0">
                <a:latin typeface="Times New Roman" panose="02020603050405020304" pitchFamily="18" charset="0"/>
                <a:cs typeface="Times New Roman" panose="02020603050405020304" pitchFamily="18" charset="0"/>
              </a:rPr>
              <a:t>stabilesc</a:t>
            </a:r>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tutorii </a:t>
            </a:r>
            <a:r>
              <a:rPr lang="ro-RO" dirty="0">
                <a:latin typeface="Times New Roman" panose="02020603050405020304" pitchFamily="18" charset="0"/>
                <a:cs typeface="Times New Roman" panose="02020603050405020304" pitchFamily="18" charset="0"/>
              </a:rPr>
              <a:t>care coordonează această activitate. </a:t>
            </a:r>
          </a:p>
        </p:txBody>
      </p:sp>
    </p:spTree>
    <p:extLst>
      <p:ext uri="{BB962C8B-B14F-4D97-AF65-F5344CB8AC3E}">
        <p14:creationId xmlns:p14="http://schemas.microsoft.com/office/powerpoint/2010/main" val="36038748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676</TotalTime>
  <Words>919</Words>
  <Application>Microsoft Office PowerPoint</Application>
  <PresentationFormat>Expunere pe ecran (4:3)</PresentationFormat>
  <Paragraphs>212</Paragraphs>
  <Slides>26</Slides>
  <Notes>2</Notes>
  <HiddenSlides>0</HiddenSlides>
  <MMClips>0</MMClips>
  <ScaleCrop>false</ScaleCrop>
  <HeadingPairs>
    <vt:vector size="6" baseType="variant">
      <vt:variant>
        <vt:lpstr>Fonturi utilizate</vt:lpstr>
      </vt:variant>
      <vt:variant>
        <vt:i4>4</vt:i4>
      </vt:variant>
      <vt:variant>
        <vt:lpstr>Temă</vt:lpstr>
      </vt:variant>
      <vt:variant>
        <vt:i4>1</vt:i4>
      </vt:variant>
      <vt:variant>
        <vt:lpstr>Titluri diapozitive</vt:lpstr>
      </vt:variant>
      <vt:variant>
        <vt:i4>26</vt:i4>
      </vt:variant>
    </vt:vector>
  </HeadingPairs>
  <TitlesOfParts>
    <vt:vector size="31" baseType="lpstr">
      <vt:lpstr>Arial</vt:lpstr>
      <vt:lpstr>Calibri</vt:lpstr>
      <vt:lpstr>Palatino Linotype</vt:lpstr>
      <vt:lpstr>Times New Roman</vt:lpstr>
      <vt:lpstr>Office Theme</vt:lpstr>
      <vt:lpstr>Reglementări privind organizarea şi funcţionarea învăţământului dual  13 noiembrie 2017</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OUG nr. 81 din 16 noiembrie 2016 privind modificarea şi completarea LEN nr. 1/2011  (MO nr. 943 din 23 noiembrie 2016)</dc:title>
  <dc:creator>Gabriel Radu</dc:creator>
  <cp:lastModifiedBy>Tehnic</cp:lastModifiedBy>
  <cp:revision>102</cp:revision>
  <dcterms:created xsi:type="dcterms:W3CDTF">2016-12-13T02:44:22Z</dcterms:created>
  <dcterms:modified xsi:type="dcterms:W3CDTF">2017-11-13T09:06:31Z</dcterms:modified>
</cp:coreProperties>
</file>